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8" r:id="rId1"/>
    <p:sldMasterId id="2147483749" r:id="rId2"/>
    <p:sldMasterId id="2147483758" r:id="rId3"/>
    <p:sldMasterId id="2147483761" r:id="rId4"/>
    <p:sldMasterId id="2147483774" r:id="rId5"/>
    <p:sldMasterId id="2147483799" r:id="rId6"/>
    <p:sldMasterId id="2147483801" r:id="rId7"/>
  </p:sldMasterIdLst>
  <p:notesMasterIdLst>
    <p:notesMasterId r:id="rId50"/>
  </p:notesMasterIdLst>
  <p:handoutMasterIdLst>
    <p:handoutMasterId r:id="rId51"/>
  </p:handoutMasterIdLst>
  <p:sldIdLst>
    <p:sldId id="256" r:id="rId8"/>
    <p:sldId id="297" r:id="rId9"/>
    <p:sldId id="298" r:id="rId10"/>
    <p:sldId id="2147307692" r:id="rId11"/>
    <p:sldId id="2147307693" r:id="rId12"/>
    <p:sldId id="258" r:id="rId13"/>
    <p:sldId id="279" r:id="rId14"/>
    <p:sldId id="299" r:id="rId15"/>
    <p:sldId id="2147307689" r:id="rId16"/>
    <p:sldId id="2147307691" r:id="rId17"/>
    <p:sldId id="2147307690" r:id="rId18"/>
    <p:sldId id="2123258534" r:id="rId19"/>
    <p:sldId id="2076137924" r:id="rId20"/>
    <p:sldId id="2076137927" r:id="rId21"/>
    <p:sldId id="2076137868" r:id="rId22"/>
    <p:sldId id="2076136987" r:id="rId23"/>
    <p:sldId id="2076137839" r:id="rId24"/>
    <p:sldId id="2076137842" r:id="rId25"/>
    <p:sldId id="2076137847" r:id="rId26"/>
    <p:sldId id="2076137899" r:id="rId27"/>
    <p:sldId id="300" r:id="rId28"/>
    <p:sldId id="2147307680" r:id="rId29"/>
    <p:sldId id="2147307682" r:id="rId30"/>
    <p:sldId id="2147307681" r:id="rId31"/>
    <p:sldId id="2147307683" r:id="rId32"/>
    <p:sldId id="2147307685" r:id="rId33"/>
    <p:sldId id="301" r:id="rId34"/>
    <p:sldId id="2147307657" r:id="rId35"/>
    <p:sldId id="2076137912" r:id="rId36"/>
    <p:sldId id="2147307679" r:id="rId37"/>
    <p:sldId id="2147307662" r:id="rId38"/>
    <p:sldId id="2076137888" r:id="rId39"/>
    <p:sldId id="2076137887" r:id="rId40"/>
    <p:sldId id="2076137882" r:id="rId41"/>
    <p:sldId id="2076137915" r:id="rId42"/>
    <p:sldId id="302" r:id="rId43"/>
    <p:sldId id="2147307687" r:id="rId44"/>
    <p:sldId id="2147307688" r:id="rId45"/>
    <p:sldId id="2147307694" r:id="rId46"/>
    <p:sldId id="2147307686" r:id="rId47"/>
    <p:sldId id="2123258532" r:id="rId48"/>
    <p:sldId id="27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58C457B-4C95-4E02-960D-AC18C5BF9CED}">
          <p14:sldIdLst>
            <p14:sldId id="256"/>
            <p14:sldId id="297"/>
            <p14:sldId id="298"/>
            <p14:sldId id="2147307692"/>
            <p14:sldId id="2147307693"/>
            <p14:sldId id="258"/>
            <p14:sldId id="279"/>
          </p14:sldIdLst>
        </p14:section>
        <p14:section name="Discovery" id="{6FF0071D-D561-4338-A904-247253B6ACCB}">
          <p14:sldIdLst>
            <p14:sldId id="299"/>
            <p14:sldId id="2147307689"/>
            <p14:sldId id="2147307691"/>
            <p14:sldId id="2147307690"/>
            <p14:sldId id="2123258534"/>
            <p14:sldId id="2076137924"/>
            <p14:sldId id="2076137927"/>
            <p14:sldId id="2076137868"/>
            <p14:sldId id="2076136987"/>
            <p14:sldId id="2076137839"/>
            <p14:sldId id="2076137842"/>
            <p14:sldId id="2076137847"/>
            <p14:sldId id="2076137899"/>
          </p14:sldIdLst>
        </p14:section>
        <p14:section name="Assessment" id="{109BCD06-4FC0-4FEA-B8B2-211789511301}">
          <p14:sldIdLst>
            <p14:sldId id="300"/>
            <p14:sldId id="2147307680"/>
            <p14:sldId id="2147307682"/>
            <p14:sldId id="2147307681"/>
            <p14:sldId id="2147307683"/>
            <p14:sldId id="2147307685"/>
          </p14:sldIdLst>
        </p14:section>
        <p14:section name="Migrate" id="{07D401B0-E923-4005-A03B-BE5C53156A0F}">
          <p14:sldIdLst>
            <p14:sldId id="301"/>
            <p14:sldId id="2147307657"/>
            <p14:sldId id="2076137912"/>
            <p14:sldId id="2147307679"/>
            <p14:sldId id="2147307662"/>
            <p14:sldId id="2076137888"/>
            <p14:sldId id="2076137887"/>
            <p14:sldId id="2076137882"/>
            <p14:sldId id="2076137915"/>
          </p14:sldIdLst>
        </p14:section>
        <p14:section name="Manage" id="{C7B208DA-F222-4B05-A1E4-10C06D27D84C}">
          <p14:sldIdLst>
            <p14:sldId id="302"/>
            <p14:sldId id="2147307687"/>
            <p14:sldId id="2147307688"/>
            <p14:sldId id="2147307694"/>
            <p14:sldId id="2147307686"/>
          </p14:sldIdLst>
        </p14:section>
        <p14:section name="Ending" id="{A7537209-BFA4-4ACA-A16D-0591D800BD20}">
          <p14:sldIdLst>
            <p14:sldId id="2123258532"/>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33"/>
    <a:srgbClr val="FF6600"/>
    <a:srgbClr val="3333CC"/>
    <a:srgbClr val="9999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5F1CBC-444B-4938-9153-C57B018C9A62}" v="129" dt="2021-06-08T11:23:58.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77118" autoAdjust="0"/>
  </p:normalViewPr>
  <p:slideViewPr>
    <p:cSldViewPr snapToGrid="0">
      <p:cViewPr varScale="1">
        <p:scale>
          <a:sx n="84" d="100"/>
          <a:sy n="84" d="100"/>
        </p:scale>
        <p:origin x="1434" y="90"/>
      </p:cViewPr>
      <p:guideLst/>
    </p:cSldViewPr>
  </p:slideViewPr>
  <p:notesTextViewPr>
    <p:cViewPr>
      <p:scale>
        <a:sx n="1" d="1"/>
        <a:sy n="1" d="1"/>
      </p:scale>
      <p:origin x="0" y="0"/>
    </p:cViewPr>
  </p:notesTextViewPr>
  <p:notesViewPr>
    <p:cSldViewPr snapToGrid="0">
      <p:cViewPr varScale="1">
        <p:scale>
          <a:sx n="122" d="100"/>
          <a:sy n="122" d="100"/>
        </p:scale>
        <p:origin x="493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3AC79-6BC7-44F5-9321-0ECB32385080}"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GB"/>
        </a:p>
      </dgm:t>
    </dgm:pt>
    <dgm:pt modelId="{3864FE48-F117-4728-B5F9-E2C89D38BEC6}">
      <dgm:prSet phldrT="[Text]"/>
      <dgm:spPr/>
      <dgm:t>
        <a:bodyPr/>
        <a:lstStyle/>
        <a:p>
          <a:r>
            <a:rPr lang="en-GB" b="1" dirty="0"/>
            <a:t>Sept 2017 </a:t>
          </a:r>
          <a:r>
            <a:rPr lang="en-GB" dirty="0"/>
            <a:t>– Azure Migrate announced</a:t>
          </a:r>
        </a:p>
      </dgm:t>
    </dgm:pt>
    <dgm:pt modelId="{FD2261C8-621F-4D4D-A85C-FE6A2D2EB30C}" type="parTrans" cxnId="{1C6BBFA2-9E22-4F6C-8C3A-7D6EA9D23F3E}">
      <dgm:prSet/>
      <dgm:spPr/>
      <dgm:t>
        <a:bodyPr/>
        <a:lstStyle/>
        <a:p>
          <a:endParaRPr lang="en-GB"/>
        </a:p>
      </dgm:t>
    </dgm:pt>
    <dgm:pt modelId="{BDEC0544-C686-4790-9E61-F093CC4382AC}" type="sibTrans" cxnId="{1C6BBFA2-9E22-4F6C-8C3A-7D6EA9D23F3E}">
      <dgm:prSet/>
      <dgm:spPr/>
      <dgm:t>
        <a:bodyPr/>
        <a:lstStyle/>
        <a:p>
          <a:endParaRPr lang="en-GB"/>
        </a:p>
      </dgm:t>
    </dgm:pt>
    <dgm:pt modelId="{EBDDD55E-4A56-4BE7-82F2-C9B723045237}">
      <dgm:prSet phldrT="[Text]"/>
      <dgm:spPr/>
      <dgm:t>
        <a:bodyPr/>
        <a:lstStyle/>
        <a:p>
          <a:r>
            <a:rPr lang="en-GB" b="1" dirty="0"/>
            <a:t>Feb 2018 </a:t>
          </a:r>
          <a:r>
            <a:rPr lang="en-GB" dirty="0"/>
            <a:t>– Goes GA!</a:t>
          </a:r>
        </a:p>
      </dgm:t>
    </dgm:pt>
    <dgm:pt modelId="{B678645D-FD9B-4BA6-AC94-533A7A0A5A9F}" type="parTrans" cxnId="{BC8EA953-2213-44D2-B771-959027974818}">
      <dgm:prSet/>
      <dgm:spPr/>
      <dgm:t>
        <a:bodyPr/>
        <a:lstStyle/>
        <a:p>
          <a:endParaRPr lang="en-GB"/>
        </a:p>
      </dgm:t>
    </dgm:pt>
    <dgm:pt modelId="{7AC48891-8886-4A84-83C0-BC8A52F463F8}" type="sibTrans" cxnId="{BC8EA953-2213-44D2-B771-959027974818}">
      <dgm:prSet/>
      <dgm:spPr/>
      <dgm:t>
        <a:bodyPr/>
        <a:lstStyle/>
        <a:p>
          <a:endParaRPr lang="en-GB"/>
        </a:p>
      </dgm:t>
    </dgm:pt>
    <dgm:pt modelId="{D19D7937-0178-4E00-BF86-4DA66F00FCD9}">
      <dgm:prSet phldrT="[Text]"/>
      <dgm:spPr/>
      <dgm:t>
        <a:bodyPr/>
        <a:lstStyle/>
        <a:p>
          <a:r>
            <a:rPr lang="en-GB" b="1" dirty="0"/>
            <a:t>July 2019 </a:t>
          </a:r>
          <a:r>
            <a:rPr lang="en-GB" dirty="0"/>
            <a:t>– Version 2 Launched</a:t>
          </a:r>
        </a:p>
      </dgm:t>
    </dgm:pt>
    <dgm:pt modelId="{804EF2D9-8F35-4F2E-9083-8DCD99224926}" type="parTrans" cxnId="{4DE2D1D2-93E0-45CE-9419-83E55CC49B5D}">
      <dgm:prSet/>
      <dgm:spPr/>
      <dgm:t>
        <a:bodyPr/>
        <a:lstStyle/>
        <a:p>
          <a:endParaRPr lang="en-GB"/>
        </a:p>
      </dgm:t>
    </dgm:pt>
    <dgm:pt modelId="{00AE0C3A-4754-4053-A61A-98C9DDA82C46}" type="sibTrans" cxnId="{4DE2D1D2-93E0-45CE-9419-83E55CC49B5D}">
      <dgm:prSet/>
      <dgm:spPr/>
      <dgm:t>
        <a:bodyPr/>
        <a:lstStyle/>
        <a:p>
          <a:endParaRPr lang="en-GB"/>
        </a:p>
      </dgm:t>
    </dgm:pt>
    <dgm:pt modelId="{12B427A8-78E9-40E8-81CB-46C8FCE3032E}">
      <dgm:prSet phldrT="[Text]"/>
      <dgm:spPr/>
      <dgm:t>
        <a:bodyPr/>
        <a:lstStyle/>
        <a:p>
          <a:r>
            <a:rPr lang="en-GB" b="1" dirty="0"/>
            <a:t>August 2018 </a:t>
          </a:r>
          <a:r>
            <a:rPr lang="en-GB" dirty="0"/>
            <a:t>– New price modelling functionality launched</a:t>
          </a:r>
        </a:p>
      </dgm:t>
    </dgm:pt>
    <dgm:pt modelId="{CE95CF11-4E36-4645-BDD0-B844E21A1574}" type="parTrans" cxnId="{F0C033E7-CFA6-4675-B073-5FF51310956C}">
      <dgm:prSet/>
      <dgm:spPr/>
      <dgm:t>
        <a:bodyPr/>
        <a:lstStyle/>
        <a:p>
          <a:endParaRPr lang="en-GB"/>
        </a:p>
      </dgm:t>
    </dgm:pt>
    <dgm:pt modelId="{55304CB5-976F-4830-9C11-10F881D1A31C}" type="sibTrans" cxnId="{F0C033E7-CFA6-4675-B073-5FF51310956C}">
      <dgm:prSet/>
      <dgm:spPr/>
      <dgm:t>
        <a:bodyPr/>
        <a:lstStyle/>
        <a:p>
          <a:endParaRPr lang="en-GB"/>
        </a:p>
      </dgm:t>
    </dgm:pt>
    <dgm:pt modelId="{A4D8BA5C-7006-4D76-B555-1A91BD931498}">
      <dgm:prSet phldrT="[Text]"/>
      <dgm:spPr/>
      <dgm:t>
        <a:bodyPr/>
        <a:lstStyle/>
        <a:p>
          <a:r>
            <a:rPr lang="en-GB" b="1" dirty="0"/>
            <a:t>Jan 2019 </a:t>
          </a:r>
          <a:r>
            <a:rPr lang="en-GB" dirty="0"/>
            <a:t>– new region support launched</a:t>
          </a:r>
        </a:p>
      </dgm:t>
    </dgm:pt>
    <dgm:pt modelId="{81C3C74F-C565-4E6B-8A27-C966A2B81156}" type="parTrans" cxnId="{7A67A196-6861-4FFF-BCE5-8E44965B90E8}">
      <dgm:prSet/>
      <dgm:spPr/>
      <dgm:t>
        <a:bodyPr/>
        <a:lstStyle/>
        <a:p>
          <a:endParaRPr lang="en-GB"/>
        </a:p>
      </dgm:t>
    </dgm:pt>
    <dgm:pt modelId="{C9D67E93-14EA-4B90-AF11-F5A7BABAC079}" type="sibTrans" cxnId="{7A67A196-6861-4FFF-BCE5-8E44965B90E8}">
      <dgm:prSet/>
      <dgm:spPr/>
      <dgm:t>
        <a:bodyPr/>
        <a:lstStyle/>
        <a:p>
          <a:endParaRPr lang="en-GB"/>
        </a:p>
      </dgm:t>
    </dgm:pt>
    <dgm:pt modelId="{35689F13-29AB-4B2E-A270-5F45BED8ECC3}">
      <dgm:prSet phldrT="[Text]"/>
      <dgm:spPr/>
      <dgm:t>
        <a:bodyPr/>
        <a:lstStyle/>
        <a:p>
          <a:r>
            <a:rPr lang="en-GB" b="1" dirty="0"/>
            <a:t>Nov 2019 </a:t>
          </a:r>
          <a:r>
            <a:rPr lang="en-GB" dirty="0"/>
            <a:t>– Agentless functionality previewed</a:t>
          </a:r>
        </a:p>
      </dgm:t>
    </dgm:pt>
    <dgm:pt modelId="{029A58D7-93BE-410A-9B1D-A572B66E20B9}" type="parTrans" cxnId="{AF7551DB-B13A-447E-824E-131CA8DCB22C}">
      <dgm:prSet/>
      <dgm:spPr/>
      <dgm:t>
        <a:bodyPr/>
        <a:lstStyle/>
        <a:p>
          <a:endParaRPr lang="en-GB"/>
        </a:p>
      </dgm:t>
    </dgm:pt>
    <dgm:pt modelId="{C147FF8D-C2DF-464F-A83E-DC9DF4C20DEE}" type="sibTrans" cxnId="{AF7551DB-B13A-447E-824E-131CA8DCB22C}">
      <dgm:prSet/>
      <dgm:spPr/>
      <dgm:t>
        <a:bodyPr/>
        <a:lstStyle/>
        <a:p>
          <a:endParaRPr lang="en-GB"/>
        </a:p>
      </dgm:t>
    </dgm:pt>
    <dgm:pt modelId="{56331AFA-6437-4574-848E-CEA49E54EB3A}">
      <dgm:prSet phldrT="[Text]"/>
      <dgm:spPr/>
      <dgm:t>
        <a:bodyPr/>
        <a:lstStyle/>
        <a:p>
          <a:r>
            <a:rPr lang="en-GB" b="1" dirty="0"/>
            <a:t>June 2020 </a:t>
          </a:r>
          <a:r>
            <a:rPr lang="en-GB" dirty="0"/>
            <a:t>- </a:t>
          </a:r>
          <a:r>
            <a:rPr lang="en-GB" b="0" i="0" dirty="0"/>
            <a:t>Assessments for on-premises VMware VMs to Azure VMware Solution</a:t>
          </a:r>
          <a:endParaRPr lang="en-GB" dirty="0"/>
        </a:p>
      </dgm:t>
    </dgm:pt>
    <dgm:pt modelId="{A2844D82-AB08-4458-AB95-CB0AB8C4D555}" type="parTrans" cxnId="{37626987-37AE-4071-AF40-7266A4071C4F}">
      <dgm:prSet/>
      <dgm:spPr/>
      <dgm:t>
        <a:bodyPr/>
        <a:lstStyle/>
        <a:p>
          <a:endParaRPr lang="en-GB"/>
        </a:p>
      </dgm:t>
    </dgm:pt>
    <dgm:pt modelId="{CDAAF6CB-295F-4FED-967E-C212F53A1AD1}" type="sibTrans" cxnId="{37626987-37AE-4071-AF40-7266A4071C4F}">
      <dgm:prSet/>
      <dgm:spPr/>
      <dgm:t>
        <a:bodyPr/>
        <a:lstStyle/>
        <a:p>
          <a:endParaRPr lang="en-GB"/>
        </a:p>
      </dgm:t>
    </dgm:pt>
    <dgm:pt modelId="{B30DC16F-F7AF-457C-BAB5-796E31D9E568}">
      <dgm:prSet phldrT="[Text]"/>
      <dgm:spPr/>
      <dgm:t>
        <a:bodyPr/>
        <a:lstStyle/>
        <a:p>
          <a:r>
            <a:rPr lang="en-GB" b="1" dirty="0"/>
            <a:t>Sept 2020</a:t>
          </a:r>
          <a:r>
            <a:rPr lang="en-GB" dirty="0"/>
            <a:t> – Availability Zones support</a:t>
          </a:r>
        </a:p>
      </dgm:t>
    </dgm:pt>
    <dgm:pt modelId="{418ACA93-99D0-4482-AF2C-4A6D7E0D99AE}" type="parTrans" cxnId="{D5EBA2B0-8766-4EA0-9DBE-73529246CBCC}">
      <dgm:prSet/>
      <dgm:spPr/>
      <dgm:t>
        <a:bodyPr/>
        <a:lstStyle/>
        <a:p>
          <a:endParaRPr lang="en-GB"/>
        </a:p>
      </dgm:t>
    </dgm:pt>
    <dgm:pt modelId="{39DB35BA-C915-4013-B88D-23329012578F}" type="sibTrans" cxnId="{D5EBA2B0-8766-4EA0-9DBE-73529246CBCC}">
      <dgm:prSet/>
      <dgm:spPr/>
      <dgm:t>
        <a:bodyPr/>
        <a:lstStyle/>
        <a:p>
          <a:endParaRPr lang="en-GB"/>
        </a:p>
      </dgm:t>
    </dgm:pt>
    <dgm:pt modelId="{1CFB9FEC-0007-4ADD-8D46-532137385CB2}">
      <dgm:prSet phldrT="[Text]"/>
      <dgm:spPr/>
      <dgm:t>
        <a:bodyPr/>
        <a:lstStyle/>
        <a:p>
          <a:r>
            <a:rPr lang="en-GB" b="1" dirty="0"/>
            <a:t>March 2021 </a:t>
          </a:r>
          <a:r>
            <a:rPr lang="en-GB" dirty="0"/>
            <a:t>– Azure Migrate appliance now supports multiple server credentials</a:t>
          </a:r>
        </a:p>
      </dgm:t>
    </dgm:pt>
    <dgm:pt modelId="{7D134D3D-57E8-47BA-9E1B-D82D8DB43E70}" type="parTrans" cxnId="{D56E0C0B-146A-4E2A-9EDE-477E929ECD53}">
      <dgm:prSet/>
      <dgm:spPr/>
      <dgm:t>
        <a:bodyPr/>
        <a:lstStyle/>
        <a:p>
          <a:endParaRPr lang="en-GB"/>
        </a:p>
      </dgm:t>
    </dgm:pt>
    <dgm:pt modelId="{7A3DBEF5-69DE-40DB-905B-866E87961E4F}" type="sibTrans" cxnId="{D56E0C0B-146A-4E2A-9EDE-477E929ECD53}">
      <dgm:prSet/>
      <dgm:spPr/>
      <dgm:t>
        <a:bodyPr/>
        <a:lstStyle/>
        <a:p>
          <a:endParaRPr lang="en-GB"/>
        </a:p>
      </dgm:t>
    </dgm:pt>
    <dgm:pt modelId="{65613198-4542-46A4-B537-1289D9101865}">
      <dgm:prSet phldrT="[Text]"/>
      <dgm:spPr/>
      <dgm:t>
        <a:bodyPr/>
        <a:lstStyle/>
        <a:p>
          <a:r>
            <a:rPr lang="en-GB" b="1" dirty="0"/>
            <a:t>May 2021 </a:t>
          </a:r>
          <a:r>
            <a:rPr lang="en-GB" dirty="0"/>
            <a:t>– Migration of OS disks up to 4TB now supported</a:t>
          </a:r>
        </a:p>
      </dgm:t>
    </dgm:pt>
    <dgm:pt modelId="{6845E98D-07F9-4045-A783-7E5E1E4271F9}" type="parTrans" cxnId="{D995B0BD-33F3-406C-9DA8-12ACCB580F53}">
      <dgm:prSet/>
      <dgm:spPr/>
      <dgm:t>
        <a:bodyPr/>
        <a:lstStyle/>
        <a:p>
          <a:endParaRPr lang="en-GB"/>
        </a:p>
      </dgm:t>
    </dgm:pt>
    <dgm:pt modelId="{F737BAC6-83C3-4E19-9387-D11DA5E26984}" type="sibTrans" cxnId="{D995B0BD-33F3-406C-9DA8-12ACCB580F53}">
      <dgm:prSet/>
      <dgm:spPr/>
      <dgm:t>
        <a:bodyPr/>
        <a:lstStyle/>
        <a:p>
          <a:endParaRPr lang="en-GB"/>
        </a:p>
      </dgm:t>
    </dgm:pt>
    <dgm:pt modelId="{777C08E0-D2E4-4614-86F2-7F45C2CDC3C7}" type="pres">
      <dgm:prSet presAssocID="{D253AC79-6BC7-44F5-9321-0ECB32385080}" presName="Name0" presStyleCnt="0">
        <dgm:presLayoutVars>
          <dgm:dir/>
          <dgm:resizeHandles val="exact"/>
        </dgm:presLayoutVars>
      </dgm:prSet>
      <dgm:spPr/>
    </dgm:pt>
    <dgm:pt modelId="{BE53B75D-4316-4AE8-95A0-CC73AA2CA8C8}" type="pres">
      <dgm:prSet presAssocID="{D253AC79-6BC7-44F5-9321-0ECB32385080}" presName="arrow" presStyleLbl="bgShp" presStyleIdx="0" presStyleCnt="1"/>
      <dgm:spPr/>
    </dgm:pt>
    <dgm:pt modelId="{2095929E-9A66-4E10-96C8-C2EEFCF00B38}" type="pres">
      <dgm:prSet presAssocID="{D253AC79-6BC7-44F5-9321-0ECB32385080}" presName="points" presStyleCnt="0"/>
      <dgm:spPr/>
    </dgm:pt>
    <dgm:pt modelId="{A518BCC6-ADDC-4E31-B1D4-BC7ABFA97091}" type="pres">
      <dgm:prSet presAssocID="{3864FE48-F117-4728-B5F9-E2C89D38BEC6}" presName="compositeA" presStyleCnt="0"/>
      <dgm:spPr/>
    </dgm:pt>
    <dgm:pt modelId="{48BEE93B-140F-4F6F-9798-8C05BE2EC7E8}" type="pres">
      <dgm:prSet presAssocID="{3864FE48-F117-4728-B5F9-E2C89D38BEC6}" presName="textA" presStyleLbl="revTx" presStyleIdx="0" presStyleCnt="10">
        <dgm:presLayoutVars>
          <dgm:bulletEnabled val="1"/>
        </dgm:presLayoutVars>
      </dgm:prSet>
      <dgm:spPr/>
    </dgm:pt>
    <dgm:pt modelId="{A6425A1E-8A59-4E24-ADAF-7B4B51914165}" type="pres">
      <dgm:prSet presAssocID="{3864FE48-F117-4728-B5F9-E2C89D38BEC6}" presName="circleA" presStyleLbl="node1" presStyleIdx="0" presStyleCnt="10"/>
      <dgm:spPr/>
    </dgm:pt>
    <dgm:pt modelId="{478C6ACE-B2D9-4362-ABAF-D6C437F57DF7}" type="pres">
      <dgm:prSet presAssocID="{3864FE48-F117-4728-B5F9-E2C89D38BEC6}" presName="spaceA" presStyleCnt="0"/>
      <dgm:spPr/>
    </dgm:pt>
    <dgm:pt modelId="{43D3609A-7FDB-47CC-BE13-5B3C614E956D}" type="pres">
      <dgm:prSet presAssocID="{BDEC0544-C686-4790-9E61-F093CC4382AC}" presName="space" presStyleCnt="0"/>
      <dgm:spPr/>
    </dgm:pt>
    <dgm:pt modelId="{1A792191-F493-4AE5-A7E1-70115A305086}" type="pres">
      <dgm:prSet presAssocID="{EBDDD55E-4A56-4BE7-82F2-C9B723045237}" presName="compositeB" presStyleCnt="0"/>
      <dgm:spPr/>
    </dgm:pt>
    <dgm:pt modelId="{8923DC73-2843-4573-B272-D9E299A86004}" type="pres">
      <dgm:prSet presAssocID="{EBDDD55E-4A56-4BE7-82F2-C9B723045237}" presName="textB" presStyleLbl="revTx" presStyleIdx="1" presStyleCnt="10">
        <dgm:presLayoutVars>
          <dgm:bulletEnabled val="1"/>
        </dgm:presLayoutVars>
      </dgm:prSet>
      <dgm:spPr/>
    </dgm:pt>
    <dgm:pt modelId="{33241BBE-B624-4422-8F0C-4D4894C473ED}" type="pres">
      <dgm:prSet presAssocID="{EBDDD55E-4A56-4BE7-82F2-C9B723045237}" presName="circleB" presStyleLbl="node1" presStyleIdx="1" presStyleCnt="10"/>
      <dgm:spPr/>
    </dgm:pt>
    <dgm:pt modelId="{89CBD1D3-165C-4B67-B0BB-208C525CC579}" type="pres">
      <dgm:prSet presAssocID="{EBDDD55E-4A56-4BE7-82F2-C9B723045237}" presName="spaceB" presStyleCnt="0"/>
      <dgm:spPr/>
    </dgm:pt>
    <dgm:pt modelId="{1404CE57-FB15-4AFC-B704-FD34297B1D33}" type="pres">
      <dgm:prSet presAssocID="{7AC48891-8886-4A84-83C0-BC8A52F463F8}" presName="space" presStyleCnt="0"/>
      <dgm:spPr/>
    </dgm:pt>
    <dgm:pt modelId="{874B11C0-F39C-4CDC-8F75-D1536C14D44F}" type="pres">
      <dgm:prSet presAssocID="{12B427A8-78E9-40E8-81CB-46C8FCE3032E}" presName="compositeA" presStyleCnt="0"/>
      <dgm:spPr/>
    </dgm:pt>
    <dgm:pt modelId="{932E029F-F048-459D-B909-53EE36A216EE}" type="pres">
      <dgm:prSet presAssocID="{12B427A8-78E9-40E8-81CB-46C8FCE3032E}" presName="textA" presStyleLbl="revTx" presStyleIdx="2" presStyleCnt="10">
        <dgm:presLayoutVars>
          <dgm:bulletEnabled val="1"/>
        </dgm:presLayoutVars>
      </dgm:prSet>
      <dgm:spPr/>
    </dgm:pt>
    <dgm:pt modelId="{7220038D-8870-4E21-B706-7A5F6C8FDD66}" type="pres">
      <dgm:prSet presAssocID="{12B427A8-78E9-40E8-81CB-46C8FCE3032E}" presName="circleA" presStyleLbl="node1" presStyleIdx="2" presStyleCnt="10"/>
      <dgm:spPr/>
    </dgm:pt>
    <dgm:pt modelId="{CE09962C-A76E-4392-B21D-EDA50C124512}" type="pres">
      <dgm:prSet presAssocID="{12B427A8-78E9-40E8-81CB-46C8FCE3032E}" presName="spaceA" presStyleCnt="0"/>
      <dgm:spPr/>
    </dgm:pt>
    <dgm:pt modelId="{B531C390-850A-49AC-9AEE-78D7090CDF16}" type="pres">
      <dgm:prSet presAssocID="{55304CB5-976F-4830-9C11-10F881D1A31C}" presName="space" presStyleCnt="0"/>
      <dgm:spPr/>
    </dgm:pt>
    <dgm:pt modelId="{D2DC359F-0273-47CF-BC6F-B44B8F5CC389}" type="pres">
      <dgm:prSet presAssocID="{A4D8BA5C-7006-4D76-B555-1A91BD931498}" presName="compositeB" presStyleCnt="0"/>
      <dgm:spPr/>
    </dgm:pt>
    <dgm:pt modelId="{2C658EA7-AFF3-4B07-BD7D-6990CA3B5223}" type="pres">
      <dgm:prSet presAssocID="{A4D8BA5C-7006-4D76-B555-1A91BD931498}" presName="textB" presStyleLbl="revTx" presStyleIdx="3" presStyleCnt="10">
        <dgm:presLayoutVars>
          <dgm:bulletEnabled val="1"/>
        </dgm:presLayoutVars>
      </dgm:prSet>
      <dgm:spPr/>
    </dgm:pt>
    <dgm:pt modelId="{C805532A-E02B-44AC-A280-30D1E6A8C318}" type="pres">
      <dgm:prSet presAssocID="{A4D8BA5C-7006-4D76-B555-1A91BD931498}" presName="circleB" presStyleLbl="node1" presStyleIdx="3" presStyleCnt="10"/>
      <dgm:spPr/>
    </dgm:pt>
    <dgm:pt modelId="{7347E142-416A-4965-83CA-AD0A4021F302}" type="pres">
      <dgm:prSet presAssocID="{A4D8BA5C-7006-4D76-B555-1A91BD931498}" presName="spaceB" presStyleCnt="0"/>
      <dgm:spPr/>
    </dgm:pt>
    <dgm:pt modelId="{5B74E7FB-8F54-4C88-86BB-935BA79EC22B}" type="pres">
      <dgm:prSet presAssocID="{C9D67E93-14EA-4B90-AF11-F5A7BABAC079}" presName="space" presStyleCnt="0"/>
      <dgm:spPr/>
    </dgm:pt>
    <dgm:pt modelId="{429F1F21-522D-4BFB-A828-836B7885808B}" type="pres">
      <dgm:prSet presAssocID="{D19D7937-0178-4E00-BF86-4DA66F00FCD9}" presName="compositeA" presStyleCnt="0"/>
      <dgm:spPr/>
    </dgm:pt>
    <dgm:pt modelId="{EC2BCAE1-7228-46A0-ACB0-31CE05090DD7}" type="pres">
      <dgm:prSet presAssocID="{D19D7937-0178-4E00-BF86-4DA66F00FCD9}" presName="textA" presStyleLbl="revTx" presStyleIdx="4" presStyleCnt="10">
        <dgm:presLayoutVars>
          <dgm:bulletEnabled val="1"/>
        </dgm:presLayoutVars>
      </dgm:prSet>
      <dgm:spPr/>
    </dgm:pt>
    <dgm:pt modelId="{D903D657-35FB-40E2-9BC3-BA7B2A206DD1}" type="pres">
      <dgm:prSet presAssocID="{D19D7937-0178-4E00-BF86-4DA66F00FCD9}" presName="circleA" presStyleLbl="node1" presStyleIdx="4" presStyleCnt="10"/>
      <dgm:spPr/>
    </dgm:pt>
    <dgm:pt modelId="{672E7ACC-EF63-41E2-A1D6-5D9A18A82BD6}" type="pres">
      <dgm:prSet presAssocID="{D19D7937-0178-4E00-BF86-4DA66F00FCD9}" presName="spaceA" presStyleCnt="0"/>
      <dgm:spPr/>
    </dgm:pt>
    <dgm:pt modelId="{718270CD-8B37-4334-915A-644B63E9F4A8}" type="pres">
      <dgm:prSet presAssocID="{00AE0C3A-4754-4053-A61A-98C9DDA82C46}" presName="space" presStyleCnt="0"/>
      <dgm:spPr/>
    </dgm:pt>
    <dgm:pt modelId="{E4789357-509F-46A5-BFAB-64814257269E}" type="pres">
      <dgm:prSet presAssocID="{35689F13-29AB-4B2E-A270-5F45BED8ECC3}" presName="compositeB" presStyleCnt="0"/>
      <dgm:spPr/>
    </dgm:pt>
    <dgm:pt modelId="{24DF3D69-6AE6-46DE-BE3F-711757553A54}" type="pres">
      <dgm:prSet presAssocID="{35689F13-29AB-4B2E-A270-5F45BED8ECC3}" presName="textB" presStyleLbl="revTx" presStyleIdx="5" presStyleCnt="10">
        <dgm:presLayoutVars>
          <dgm:bulletEnabled val="1"/>
        </dgm:presLayoutVars>
      </dgm:prSet>
      <dgm:spPr/>
    </dgm:pt>
    <dgm:pt modelId="{221C5551-7476-438E-9060-C773D2C3481D}" type="pres">
      <dgm:prSet presAssocID="{35689F13-29AB-4B2E-A270-5F45BED8ECC3}" presName="circleB" presStyleLbl="node1" presStyleIdx="5" presStyleCnt="10"/>
      <dgm:spPr/>
    </dgm:pt>
    <dgm:pt modelId="{DC77909A-9C8B-4B49-93B7-BA1BEBF360B6}" type="pres">
      <dgm:prSet presAssocID="{35689F13-29AB-4B2E-A270-5F45BED8ECC3}" presName="spaceB" presStyleCnt="0"/>
      <dgm:spPr/>
    </dgm:pt>
    <dgm:pt modelId="{49927C12-4E97-4611-B7B2-4E8C1FAB1503}" type="pres">
      <dgm:prSet presAssocID="{C147FF8D-C2DF-464F-A83E-DC9DF4C20DEE}" presName="space" presStyleCnt="0"/>
      <dgm:spPr/>
    </dgm:pt>
    <dgm:pt modelId="{D30EC13B-6AA9-4D3F-9A01-C85A5838F084}" type="pres">
      <dgm:prSet presAssocID="{56331AFA-6437-4574-848E-CEA49E54EB3A}" presName="compositeA" presStyleCnt="0"/>
      <dgm:spPr/>
    </dgm:pt>
    <dgm:pt modelId="{0C241E4D-3D77-48F3-A1BD-99B85D37749E}" type="pres">
      <dgm:prSet presAssocID="{56331AFA-6437-4574-848E-CEA49E54EB3A}" presName="textA" presStyleLbl="revTx" presStyleIdx="6" presStyleCnt="10">
        <dgm:presLayoutVars>
          <dgm:bulletEnabled val="1"/>
        </dgm:presLayoutVars>
      </dgm:prSet>
      <dgm:spPr/>
    </dgm:pt>
    <dgm:pt modelId="{A443C4CA-A855-4B64-97BB-8F340E504F31}" type="pres">
      <dgm:prSet presAssocID="{56331AFA-6437-4574-848E-CEA49E54EB3A}" presName="circleA" presStyleLbl="node1" presStyleIdx="6" presStyleCnt="10"/>
      <dgm:spPr/>
    </dgm:pt>
    <dgm:pt modelId="{1E13E63C-CB81-468D-9322-150F2930A302}" type="pres">
      <dgm:prSet presAssocID="{56331AFA-6437-4574-848E-CEA49E54EB3A}" presName="spaceA" presStyleCnt="0"/>
      <dgm:spPr/>
    </dgm:pt>
    <dgm:pt modelId="{D889713E-698E-4D3A-8466-B8572A855684}" type="pres">
      <dgm:prSet presAssocID="{CDAAF6CB-295F-4FED-967E-C212F53A1AD1}" presName="space" presStyleCnt="0"/>
      <dgm:spPr/>
    </dgm:pt>
    <dgm:pt modelId="{7B8D2942-DD43-4117-B0C9-4C0A0DA2E487}" type="pres">
      <dgm:prSet presAssocID="{B30DC16F-F7AF-457C-BAB5-796E31D9E568}" presName="compositeB" presStyleCnt="0"/>
      <dgm:spPr/>
    </dgm:pt>
    <dgm:pt modelId="{D1C69E97-47D6-41AA-B5A0-1F9FA0EC6951}" type="pres">
      <dgm:prSet presAssocID="{B30DC16F-F7AF-457C-BAB5-796E31D9E568}" presName="textB" presStyleLbl="revTx" presStyleIdx="7" presStyleCnt="10">
        <dgm:presLayoutVars>
          <dgm:bulletEnabled val="1"/>
        </dgm:presLayoutVars>
      </dgm:prSet>
      <dgm:spPr/>
    </dgm:pt>
    <dgm:pt modelId="{2F02898F-D454-462F-AE94-EF2C9D6D78CF}" type="pres">
      <dgm:prSet presAssocID="{B30DC16F-F7AF-457C-BAB5-796E31D9E568}" presName="circleB" presStyleLbl="node1" presStyleIdx="7" presStyleCnt="10"/>
      <dgm:spPr/>
    </dgm:pt>
    <dgm:pt modelId="{42F25F9F-C9DC-4F92-A56F-8E5EDCB19566}" type="pres">
      <dgm:prSet presAssocID="{B30DC16F-F7AF-457C-BAB5-796E31D9E568}" presName="spaceB" presStyleCnt="0"/>
      <dgm:spPr/>
    </dgm:pt>
    <dgm:pt modelId="{92D8C2F1-1D05-4280-92F3-E3C3B948CA98}" type="pres">
      <dgm:prSet presAssocID="{39DB35BA-C915-4013-B88D-23329012578F}" presName="space" presStyleCnt="0"/>
      <dgm:spPr/>
    </dgm:pt>
    <dgm:pt modelId="{517470C2-1539-4475-8B6C-3B11889C35A8}" type="pres">
      <dgm:prSet presAssocID="{1CFB9FEC-0007-4ADD-8D46-532137385CB2}" presName="compositeA" presStyleCnt="0"/>
      <dgm:spPr/>
    </dgm:pt>
    <dgm:pt modelId="{1E3F0F01-F4FE-4250-B750-8DA19962ADE3}" type="pres">
      <dgm:prSet presAssocID="{1CFB9FEC-0007-4ADD-8D46-532137385CB2}" presName="textA" presStyleLbl="revTx" presStyleIdx="8" presStyleCnt="10">
        <dgm:presLayoutVars>
          <dgm:bulletEnabled val="1"/>
        </dgm:presLayoutVars>
      </dgm:prSet>
      <dgm:spPr/>
    </dgm:pt>
    <dgm:pt modelId="{4E2914A3-2EBF-495D-AA5A-48CB4575DC52}" type="pres">
      <dgm:prSet presAssocID="{1CFB9FEC-0007-4ADD-8D46-532137385CB2}" presName="circleA" presStyleLbl="node1" presStyleIdx="8" presStyleCnt="10"/>
      <dgm:spPr/>
    </dgm:pt>
    <dgm:pt modelId="{8A19E7F3-FFBE-4785-B3BE-9CD740B5990A}" type="pres">
      <dgm:prSet presAssocID="{1CFB9FEC-0007-4ADD-8D46-532137385CB2}" presName="spaceA" presStyleCnt="0"/>
      <dgm:spPr/>
    </dgm:pt>
    <dgm:pt modelId="{0273DC3C-21D3-4AF6-8DC7-B199960B0E12}" type="pres">
      <dgm:prSet presAssocID="{7A3DBEF5-69DE-40DB-905B-866E87961E4F}" presName="space" presStyleCnt="0"/>
      <dgm:spPr/>
    </dgm:pt>
    <dgm:pt modelId="{363CCCFB-E118-424E-A486-50DCB30BF602}" type="pres">
      <dgm:prSet presAssocID="{65613198-4542-46A4-B537-1289D9101865}" presName="compositeB" presStyleCnt="0"/>
      <dgm:spPr/>
    </dgm:pt>
    <dgm:pt modelId="{2B1BE98C-E86E-495F-B029-93D7C375A721}" type="pres">
      <dgm:prSet presAssocID="{65613198-4542-46A4-B537-1289D9101865}" presName="textB" presStyleLbl="revTx" presStyleIdx="9" presStyleCnt="10">
        <dgm:presLayoutVars>
          <dgm:bulletEnabled val="1"/>
        </dgm:presLayoutVars>
      </dgm:prSet>
      <dgm:spPr/>
    </dgm:pt>
    <dgm:pt modelId="{F9C29AE7-39F8-48DF-906A-ABA732EE18E3}" type="pres">
      <dgm:prSet presAssocID="{65613198-4542-46A4-B537-1289D9101865}" presName="circleB" presStyleLbl="node1" presStyleIdx="9" presStyleCnt="10"/>
      <dgm:spPr/>
    </dgm:pt>
    <dgm:pt modelId="{80A1B908-66CC-4E63-A0B4-09E5EFC99282}" type="pres">
      <dgm:prSet presAssocID="{65613198-4542-46A4-B537-1289D9101865}" presName="spaceB" presStyleCnt="0"/>
      <dgm:spPr/>
    </dgm:pt>
  </dgm:ptLst>
  <dgm:cxnLst>
    <dgm:cxn modelId="{D56E0C0B-146A-4E2A-9EDE-477E929ECD53}" srcId="{D253AC79-6BC7-44F5-9321-0ECB32385080}" destId="{1CFB9FEC-0007-4ADD-8D46-532137385CB2}" srcOrd="8" destOrd="0" parTransId="{7D134D3D-57E8-47BA-9E1B-D82D8DB43E70}" sibTransId="{7A3DBEF5-69DE-40DB-905B-866E87961E4F}"/>
    <dgm:cxn modelId="{CF50DF37-B8E2-414A-90FE-F9CED488DBC8}" type="presOf" srcId="{EBDDD55E-4A56-4BE7-82F2-C9B723045237}" destId="{8923DC73-2843-4573-B272-D9E299A86004}" srcOrd="0" destOrd="0" presId="urn:microsoft.com/office/officeart/2005/8/layout/hProcess11"/>
    <dgm:cxn modelId="{B6420441-9EFE-408E-8785-FC1BE7DA522F}" type="presOf" srcId="{3864FE48-F117-4728-B5F9-E2C89D38BEC6}" destId="{48BEE93B-140F-4F6F-9798-8C05BE2EC7E8}" srcOrd="0" destOrd="0" presId="urn:microsoft.com/office/officeart/2005/8/layout/hProcess11"/>
    <dgm:cxn modelId="{006EF94E-53B2-4679-9E54-971B7A426CD4}" type="presOf" srcId="{35689F13-29AB-4B2E-A270-5F45BED8ECC3}" destId="{24DF3D69-6AE6-46DE-BE3F-711757553A54}" srcOrd="0" destOrd="0" presId="urn:microsoft.com/office/officeart/2005/8/layout/hProcess11"/>
    <dgm:cxn modelId="{D634EE72-E998-43D6-84DB-8134DD596822}" type="presOf" srcId="{65613198-4542-46A4-B537-1289D9101865}" destId="{2B1BE98C-E86E-495F-B029-93D7C375A721}" srcOrd="0" destOrd="0" presId="urn:microsoft.com/office/officeart/2005/8/layout/hProcess11"/>
    <dgm:cxn modelId="{BC8EA953-2213-44D2-B771-959027974818}" srcId="{D253AC79-6BC7-44F5-9321-0ECB32385080}" destId="{EBDDD55E-4A56-4BE7-82F2-C9B723045237}" srcOrd="1" destOrd="0" parTransId="{B678645D-FD9B-4BA6-AC94-533A7A0A5A9F}" sibTransId="{7AC48891-8886-4A84-83C0-BC8A52F463F8}"/>
    <dgm:cxn modelId="{1911C483-A7C3-4CDF-8430-BE37EA156D1E}" type="presOf" srcId="{12B427A8-78E9-40E8-81CB-46C8FCE3032E}" destId="{932E029F-F048-459D-B909-53EE36A216EE}" srcOrd="0" destOrd="0" presId="urn:microsoft.com/office/officeart/2005/8/layout/hProcess11"/>
    <dgm:cxn modelId="{37626987-37AE-4071-AF40-7266A4071C4F}" srcId="{D253AC79-6BC7-44F5-9321-0ECB32385080}" destId="{56331AFA-6437-4574-848E-CEA49E54EB3A}" srcOrd="6" destOrd="0" parTransId="{A2844D82-AB08-4458-AB95-CB0AB8C4D555}" sibTransId="{CDAAF6CB-295F-4FED-967E-C212F53A1AD1}"/>
    <dgm:cxn modelId="{7A67A196-6861-4FFF-BCE5-8E44965B90E8}" srcId="{D253AC79-6BC7-44F5-9321-0ECB32385080}" destId="{A4D8BA5C-7006-4D76-B555-1A91BD931498}" srcOrd="3" destOrd="0" parTransId="{81C3C74F-C565-4E6B-8A27-C966A2B81156}" sibTransId="{C9D67E93-14EA-4B90-AF11-F5A7BABAC079}"/>
    <dgm:cxn modelId="{43D9AD97-54C8-40BC-934C-38E380D65765}" type="presOf" srcId="{56331AFA-6437-4574-848E-CEA49E54EB3A}" destId="{0C241E4D-3D77-48F3-A1BD-99B85D37749E}" srcOrd="0" destOrd="0" presId="urn:microsoft.com/office/officeart/2005/8/layout/hProcess11"/>
    <dgm:cxn modelId="{086F1798-0CA2-4949-B3A3-4317E632CB48}" type="presOf" srcId="{D253AC79-6BC7-44F5-9321-0ECB32385080}" destId="{777C08E0-D2E4-4614-86F2-7F45C2CDC3C7}" srcOrd="0" destOrd="0" presId="urn:microsoft.com/office/officeart/2005/8/layout/hProcess11"/>
    <dgm:cxn modelId="{79F5099F-48B1-49FD-8FDB-E4A7932159EA}" type="presOf" srcId="{1CFB9FEC-0007-4ADD-8D46-532137385CB2}" destId="{1E3F0F01-F4FE-4250-B750-8DA19962ADE3}" srcOrd="0" destOrd="0" presId="urn:microsoft.com/office/officeart/2005/8/layout/hProcess11"/>
    <dgm:cxn modelId="{1C6BBFA2-9E22-4F6C-8C3A-7D6EA9D23F3E}" srcId="{D253AC79-6BC7-44F5-9321-0ECB32385080}" destId="{3864FE48-F117-4728-B5F9-E2C89D38BEC6}" srcOrd="0" destOrd="0" parTransId="{FD2261C8-621F-4D4D-A85C-FE6A2D2EB30C}" sibTransId="{BDEC0544-C686-4790-9E61-F093CC4382AC}"/>
    <dgm:cxn modelId="{D5EBA2B0-8766-4EA0-9DBE-73529246CBCC}" srcId="{D253AC79-6BC7-44F5-9321-0ECB32385080}" destId="{B30DC16F-F7AF-457C-BAB5-796E31D9E568}" srcOrd="7" destOrd="0" parTransId="{418ACA93-99D0-4482-AF2C-4A6D7E0D99AE}" sibTransId="{39DB35BA-C915-4013-B88D-23329012578F}"/>
    <dgm:cxn modelId="{317714B1-8DA8-42E9-B7A1-450E837E4F9C}" type="presOf" srcId="{D19D7937-0178-4E00-BF86-4DA66F00FCD9}" destId="{EC2BCAE1-7228-46A0-ACB0-31CE05090DD7}" srcOrd="0" destOrd="0" presId="urn:microsoft.com/office/officeart/2005/8/layout/hProcess11"/>
    <dgm:cxn modelId="{D995B0BD-33F3-406C-9DA8-12ACCB580F53}" srcId="{D253AC79-6BC7-44F5-9321-0ECB32385080}" destId="{65613198-4542-46A4-B537-1289D9101865}" srcOrd="9" destOrd="0" parTransId="{6845E98D-07F9-4045-A783-7E5E1E4271F9}" sibTransId="{F737BAC6-83C3-4E19-9387-D11DA5E26984}"/>
    <dgm:cxn modelId="{C09B8ACA-7777-4FC8-9C96-2121C40E6143}" type="presOf" srcId="{B30DC16F-F7AF-457C-BAB5-796E31D9E568}" destId="{D1C69E97-47D6-41AA-B5A0-1F9FA0EC6951}" srcOrd="0" destOrd="0" presId="urn:microsoft.com/office/officeart/2005/8/layout/hProcess11"/>
    <dgm:cxn modelId="{4DE2D1D2-93E0-45CE-9419-83E55CC49B5D}" srcId="{D253AC79-6BC7-44F5-9321-0ECB32385080}" destId="{D19D7937-0178-4E00-BF86-4DA66F00FCD9}" srcOrd="4" destOrd="0" parTransId="{804EF2D9-8F35-4F2E-9083-8DCD99224926}" sibTransId="{00AE0C3A-4754-4053-A61A-98C9DDA82C46}"/>
    <dgm:cxn modelId="{AF7551DB-B13A-447E-824E-131CA8DCB22C}" srcId="{D253AC79-6BC7-44F5-9321-0ECB32385080}" destId="{35689F13-29AB-4B2E-A270-5F45BED8ECC3}" srcOrd="5" destOrd="0" parTransId="{029A58D7-93BE-410A-9B1D-A572B66E20B9}" sibTransId="{C147FF8D-C2DF-464F-A83E-DC9DF4C20DEE}"/>
    <dgm:cxn modelId="{309CAADC-5B54-46E0-82D9-DA560680EEB2}" type="presOf" srcId="{A4D8BA5C-7006-4D76-B555-1A91BD931498}" destId="{2C658EA7-AFF3-4B07-BD7D-6990CA3B5223}" srcOrd="0" destOrd="0" presId="urn:microsoft.com/office/officeart/2005/8/layout/hProcess11"/>
    <dgm:cxn modelId="{F0C033E7-CFA6-4675-B073-5FF51310956C}" srcId="{D253AC79-6BC7-44F5-9321-0ECB32385080}" destId="{12B427A8-78E9-40E8-81CB-46C8FCE3032E}" srcOrd="2" destOrd="0" parTransId="{CE95CF11-4E36-4645-BDD0-B844E21A1574}" sibTransId="{55304CB5-976F-4830-9C11-10F881D1A31C}"/>
    <dgm:cxn modelId="{31C1491B-23A4-41A9-82BA-0903E6CA11FC}" type="presParOf" srcId="{777C08E0-D2E4-4614-86F2-7F45C2CDC3C7}" destId="{BE53B75D-4316-4AE8-95A0-CC73AA2CA8C8}" srcOrd="0" destOrd="0" presId="urn:microsoft.com/office/officeart/2005/8/layout/hProcess11"/>
    <dgm:cxn modelId="{F51E3C60-DE59-4FF1-94E4-B2125FC682EB}" type="presParOf" srcId="{777C08E0-D2E4-4614-86F2-7F45C2CDC3C7}" destId="{2095929E-9A66-4E10-96C8-C2EEFCF00B38}" srcOrd="1" destOrd="0" presId="urn:microsoft.com/office/officeart/2005/8/layout/hProcess11"/>
    <dgm:cxn modelId="{FCF189DC-4751-4CC8-81BB-3A4F65D4B2C4}" type="presParOf" srcId="{2095929E-9A66-4E10-96C8-C2EEFCF00B38}" destId="{A518BCC6-ADDC-4E31-B1D4-BC7ABFA97091}" srcOrd="0" destOrd="0" presId="urn:microsoft.com/office/officeart/2005/8/layout/hProcess11"/>
    <dgm:cxn modelId="{3D4059A8-3FC0-4F6C-9184-FE6543D84587}" type="presParOf" srcId="{A518BCC6-ADDC-4E31-B1D4-BC7ABFA97091}" destId="{48BEE93B-140F-4F6F-9798-8C05BE2EC7E8}" srcOrd="0" destOrd="0" presId="urn:microsoft.com/office/officeart/2005/8/layout/hProcess11"/>
    <dgm:cxn modelId="{ED5F2D0B-CB5D-48E7-B915-1AACBE722FF5}" type="presParOf" srcId="{A518BCC6-ADDC-4E31-B1D4-BC7ABFA97091}" destId="{A6425A1E-8A59-4E24-ADAF-7B4B51914165}" srcOrd="1" destOrd="0" presId="urn:microsoft.com/office/officeart/2005/8/layout/hProcess11"/>
    <dgm:cxn modelId="{31149F4C-8156-4946-B75E-CD96B6DCAEEE}" type="presParOf" srcId="{A518BCC6-ADDC-4E31-B1D4-BC7ABFA97091}" destId="{478C6ACE-B2D9-4362-ABAF-D6C437F57DF7}" srcOrd="2" destOrd="0" presId="urn:microsoft.com/office/officeart/2005/8/layout/hProcess11"/>
    <dgm:cxn modelId="{992AAD83-4FA9-4BB7-A0B0-DAE5C8BDA993}" type="presParOf" srcId="{2095929E-9A66-4E10-96C8-C2EEFCF00B38}" destId="{43D3609A-7FDB-47CC-BE13-5B3C614E956D}" srcOrd="1" destOrd="0" presId="urn:microsoft.com/office/officeart/2005/8/layout/hProcess11"/>
    <dgm:cxn modelId="{F10A10E4-05DB-4EB9-9D37-C7508AECCBA8}" type="presParOf" srcId="{2095929E-9A66-4E10-96C8-C2EEFCF00B38}" destId="{1A792191-F493-4AE5-A7E1-70115A305086}" srcOrd="2" destOrd="0" presId="urn:microsoft.com/office/officeart/2005/8/layout/hProcess11"/>
    <dgm:cxn modelId="{6BACBF71-C772-4C6B-A99D-39C9B9BF4A26}" type="presParOf" srcId="{1A792191-F493-4AE5-A7E1-70115A305086}" destId="{8923DC73-2843-4573-B272-D9E299A86004}" srcOrd="0" destOrd="0" presId="urn:microsoft.com/office/officeart/2005/8/layout/hProcess11"/>
    <dgm:cxn modelId="{53E5F4C8-847D-4318-9486-34A2F168BF45}" type="presParOf" srcId="{1A792191-F493-4AE5-A7E1-70115A305086}" destId="{33241BBE-B624-4422-8F0C-4D4894C473ED}" srcOrd="1" destOrd="0" presId="urn:microsoft.com/office/officeart/2005/8/layout/hProcess11"/>
    <dgm:cxn modelId="{B002FB92-22F9-4634-ACED-1A007613A606}" type="presParOf" srcId="{1A792191-F493-4AE5-A7E1-70115A305086}" destId="{89CBD1D3-165C-4B67-B0BB-208C525CC579}" srcOrd="2" destOrd="0" presId="urn:microsoft.com/office/officeart/2005/8/layout/hProcess11"/>
    <dgm:cxn modelId="{CC242C09-9875-4C12-B7EE-5142BCCEDCE0}" type="presParOf" srcId="{2095929E-9A66-4E10-96C8-C2EEFCF00B38}" destId="{1404CE57-FB15-4AFC-B704-FD34297B1D33}" srcOrd="3" destOrd="0" presId="urn:microsoft.com/office/officeart/2005/8/layout/hProcess11"/>
    <dgm:cxn modelId="{21077E2F-D39B-4DDC-877A-3F51858D3D40}" type="presParOf" srcId="{2095929E-9A66-4E10-96C8-C2EEFCF00B38}" destId="{874B11C0-F39C-4CDC-8F75-D1536C14D44F}" srcOrd="4" destOrd="0" presId="urn:microsoft.com/office/officeart/2005/8/layout/hProcess11"/>
    <dgm:cxn modelId="{97E4C462-2D80-412E-8990-60F670795ED1}" type="presParOf" srcId="{874B11C0-F39C-4CDC-8F75-D1536C14D44F}" destId="{932E029F-F048-459D-B909-53EE36A216EE}" srcOrd="0" destOrd="0" presId="urn:microsoft.com/office/officeart/2005/8/layout/hProcess11"/>
    <dgm:cxn modelId="{180C3303-13AC-4EB1-A6CC-3E0B64A89EE1}" type="presParOf" srcId="{874B11C0-F39C-4CDC-8F75-D1536C14D44F}" destId="{7220038D-8870-4E21-B706-7A5F6C8FDD66}" srcOrd="1" destOrd="0" presId="urn:microsoft.com/office/officeart/2005/8/layout/hProcess11"/>
    <dgm:cxn modelId="{E0C90F12-80B7-4EDB-8F7A-6017FE4F3DB1}" type="presParOf" srcId="{874B11C0-F39C-4CDC-8F75-D1536C14D44F}" destId="{CE09962C-A76E-4392-B21D-EDA50C124512}" srcOrd="2" destOrd="0" presId="urn:microsoft.com/office/officeart/2005/8/layout/hProcess11"/>
    <dgm:cxn modelId="{BADD679B-3A98-47DF-99A1-D06EE0007F2B}" type="presParOf" srcId="{2095929E-9A66-4E10-96C8-C2EEFCF00B38}" destId="{B531C390-850A-49AC-9AEE-78D7090CDF16}" srcOrd="5" destOrd="0" presId="urn:microsoft.com/office/officeart/2005/8/layout/hProcess11"/>
    <dgm:cxn modelId="{B178DE69-4576-417A-BEFA-809331EDB18B}" type="presParOf" srcId="{2095929E-9A66-4E10-96C8-C2EEFCF00B38}" destId="{D2DC359F-0273-47CF-BC6F-B44B8F5CC389}" srcOrd="6" destOrd="0" presId="urn:microsoft.com/office/officeart/2005/8/layout/hProcess11"/>
    <dgm:cxn modelId="{B93FFB79-093A-43C1-8E5A-634E946C82FB}" type="presParOf" srcId="{D2DC359F-0273-47CF-BC6F-B44B8F5CC389}" destId="{2C658EA7-AFF3-4B07-BD7D-6990CA3B5223}" srcOrd="0" destOrd="0" presId="urn:microsoft.com/office/officeart/2005/8/layout/hProcess11"/>
    <dgm:cxn modelId="{46C33856-CF78-4954-9F96-BC7806C9B2E6}" type="presParOf" srcId="{D2DC359F-0273-47CF-BC6F-B44B8F5CC389}" destId="{C805532A-E02B-44AC-A280-30D1E6A8C318}" srcOrd="1" destOrd="0" presId="urn:microsoft.com/office/officeart/2005/8/layout/hProcess11"/>
    <dgm:cxn modelId="{8B681BF7-650D-4737-887C-C039195C1178}" type="presParOf" srcId="{D2DC359F-0273-47CF-BC6F-B44B8F5CC389}" destId="{7347E142-416A-4965-83CA-AD0A4021F302}" srcOrd="2" destOrd="0" presId="urn:microsoft.com/office/officeart/2005/8/layout/hProcess11"/>
    <dgm:cxn modelId="{4BCF0EB1-2FAF-4812-BAF8-CDA4BFD1FD59}" type="presParOf" srcId="{2095929E-9A66-4E10-96C8-C2EEFCF00B38}" destId="{5B74E7FB-8F54-4C88-86BB-935BA79EC22B}" srcOrd="7" destOrd="0" presId="urn:microsoft.com/office/officeart/2005/8/layout/hProcess11"/>
    <dgm:cxn modelId="{FD587EC0-E5EF-4D41-8BE2-6E41705E7097}" type="presParOf" srcId="{2095929E-9A66-4E10-96C8-C2EEFCF00B38}" destId="{429F1F21-522D-4BFB-A828-836B7885808B}" srcOrd="8" destOrd="0" presId="urn:microsoft.com/office/officeart/2005/8/layout/hProcess11"/>
    <dgm:cxn modelId="{38988CCA-633E-41F9-B331-C0848DD4785B}" type="presParOf" srcId="{429F1F21-522D-4BFB-A828-836B7885808B}" destId="{EC2BCAE1-7228-46A0-ACB0-31CE05090DD7}" srcOrd="0" destOrd="0" presId="urn:microsoft.com/office/officeart/2005/8/layout/hProcess11"/>
    <dgm:cxn modelId="{3A065746-D473-449B-A334-AA33F4165195}" type="presParOf" srcId="{429F1F21-522D-4BFB-A828-836B7885808B}" destId="{D903D657-35FB-40E2-9BC3-BA7B2A206DD1}" srcOrd="1" destOrd="0" presId="urn:microsoft.com/office/officeart/2005/8/layout/hProcess11"/>
    <dgm:cxn modelId="{EBD20A5B-A806-421B-800A-708B9F9AB836}" type="presParOf" srcId="{429F1F21-522D-4BFB-A828-836B7885808B}" destId="{672E7ACC-EF63-41E2-A1D6-5D9A18A82BD6}" srcOrd="2" destOrd="0" presId="urn:microsoft.com/office/officeart/2005/8/layout/hProcess11"/>
    <dgm:cxn modelId="{6748DBB5-C533-4007-8BCF-1F37A584CD8F}" type="presParOf" srcId="{2095929E-9A66-4E10-96C8-C2EEFCF00B38}" destId="{718270CD-8B37-4334-915A-644B63E9F4A8}" srcOrd="9" destOrd="0" presId="urn:microsoft.com/office/officeart/2005/8/layout/hProcess11"/>
    <dgm:cxn modelId="{7E25EF52-684D-415F-A3A9-042BF31E1F2D}" type="presParOf" srcId="{2095929E-9A66-4E10-96C8-C2EEFCF00B38}" destId="{E4789357-509F-46A5-BFAB-64814257269E}" srcOrd="10" destOrd="0" presId="urn:microsoft.com/office/officeart/2005/8/layout/hProcess11"/>
    <dgm:cxn modelId="{1D13E8AA-BD37-4C25-A12F-A248332D9CF7}" type="presParOf" srcId="{E4789357-509F-46A5-BFAB-64814257269E}" destId="{24DF3D69-6AE6-46DE-BE3F-711757553A54}" srcOrd="0" destOrd="0" presId="urn:microsoft.com/office/officeart/2005/8/layout/hProcess11"/>
    <dgm:cxn modelId="{16477075-1D5B-44A9-9964-A8FDC26303F7}" type="presParOf" srcId="{E4789357-509F-46A5-BFAB-64814257269E}" destId="{221C5551-7476-438E-9060-C773D2C3481D}" srcOrd="1" destOrd="0" presId="urn:microsoft.com/office/officeart/2005/8/layout/hProcess11"/>
    <dgm:cxn modelId="{84FBB541-7422-492E-B979-9654C25D3CE1}" type="presParOf" srcId="{E4789357-509F-46A5-BFAB-64814257269E}" destId="{DC77909A-9C8B-4B49-93B7-BA1BEBF360B6}" srcOrd="2" destOrd="0" presId="urn:microsoft.com/office/officeart/2005/8/layout/hProcess11"/>
    <dgm:cxn modelId="{90664690-BD99-4CB8-BAF0-FBD74DE79D1F}" type="presParOf" srcId="{2095929E-9A66-4E10-96C8-C2EEFCF00B38}" destId="{49927C12-4E97-4611-B7B2-4E8C1FAB1503}" srcOrd="11" destOrd="0" presId="urn:microsoft.com/office/officeart/2005/8/layout/hProcess11"/>
    <dgm:cxn modelId="{170D0F44-65D8-441B-993B-E8308EF20C4A}" type="presParOf" srcId="{2095929E-9A66-4E10-96C8-C2EEFCF00B38}" destId="{D30EC13B-6AA9-4D3F-9A01-C85A5838F084}" srcOrd="12" destOrd="0" presId="urn:microsoft.com/office/officeart/2005/8/layout/hProcess11"/>
    <dgm:cxn modelId="{ADE5A374-604E-48A2-A9CE-D4CE9A0CFEF8}" type="presParOf" srcId="{D30EC13B-6AA9-4D3F-9A01-C85A5838F084}" destId="{0C241E4D-3D77-48F3-A1BD-99B85D37749E}" srcOrd="0" destOrd="0" presId="urn:microsoft.com/office/officeart/2005/8/layout/hProcess11"/>
    <dgm:cxn modelId="{38FE6893-7035-4D06-AFC0-C02139DCF2F2}" type="presParOf" srcId="{D30EC13B-6AA9-4D3F-9A01-C85A5838F084}" destId="{A443C4CA-A855-4B64-97BB-8F340E504F31}" srcOrd="1" destOrd="0" presId="urn:microsoft.com/office/officeart/2005/8/layout/hProcess11"/>
    <dgm:cxn modelId="{D1A6A69B-B1E7-478B-A796-B523C5FBC646}" type="presParOf" srcId="{D30EC13B-6AA9-4D3F-9A01-C85A5838F084}" destId="{1E13E63C-CB81-468D-9322-150F2930A302}" srcOrd="2" destOrd="0" presId="urn:microsoft.com/office/officeart/2005/8/layout/hProcess11"/>
    <dgm:cxn modelId="{4C7B8827-531E-4D9C-95B6-AD0BB5378508}" type="presParOf" srcId="{2095929E-9A66-4E10-96C8-C2EEFCF00B38}" destId="{D889713E-698E-4D3A-8466-B8572A855684}" srcOrd="13" destOrd="0" presId="urn:microsoft.com/office/officeart/2005/8/layout/hProcess11"/>
    <dgm:cxn modelId="{012AED79-C07F-479C-88F6-D85784889BF4}" type="presParOf" srcId="{2095929E-9A66-4E10-96C8-C2EEFCF00B38}" destId="{7B8D2942-DD43-4117-B0C9-4C0A0DA2E487}" srcOrd="14" destOrd="0" presId="urn:microsoft.com/office/officeart/2005/8/layout/hProcess11"/>
    <dgm:cxn modelId="{65D8A25A-84B8-48E2-84AC-04825C382206}" type="presParOf" srcId="{7B8D2942-DD43-4117-B0C9-4C0A0DA2E487}" destId="{D1C69E97-47D6-41AA-B5A0-1F9FA0EC6951}" srcOrd="0" destOrd="0" presId="urn:microsoft.com/office/officeart/2005/8/layout/hProcess11"/>
    <dgm:cxn modelId="{52714845-295E-4CD7-AB8A-A0FF66940721}" type="presParOf" srcId="{7B8D2942-DD43-4117-B0C9-4C0A0DA2E487}" destId="{2F02898F-D454-462F-AE94-EF2C9D6D78CF}" srcOrd="1" destOrd="0" presId="urn:microsoft.com/office/officeart/2005/8/layout/hProcess11"/>
    <dgm:cxn modelId="{8727CCF7-A2AB-46C3-86BB-0B542E4F615C}" type="presParOf" srcId="{7B8D2942-DD43-4117-B0C9-4C0A0DA2E487}" destId="{42F25F9F-C9DC-4F92-A56F-8E5EDCB19566}" srcOrd="2" destOrd="0" presId="urn:microsoft.com/office/officeart/2005/8/layout/hProcess11"/>
    <dgm:cxn modelId="{0A0AD95C-AB7B-48E1-BFE4-B9BA4BDD8917}" type="presParOf" srcId="{2095929E-9A66-4E10-96C8-C2EEFCF00B38}" destId="{92D8C2F1-1D05-4280-92F3-E3C3B948CA98}" srcOrd="15" destOrd="0" presId="urn:microsoft.com/office/officeart/2005/8/layout/hProcess11"/>
    <dgm:cxn modelId="{F0C9DCCA-8AF8-4FB3-906C-03137E46E3A5}" type="presParOf" srcId="{2095929E-9A66-4E10-96C8-C2EEFCF00B38}" destId="{517470C2-1539-4475-8B6C-3B11889C35A8}" srcOrd="16" destOrd="0" presId="urn:microsoft.com/office/officeart/2005/8/layout/hProcess11"/>
    <dgm:cxn modelId="{D25980C5-4D8F-49FB-ABB7-2941EEF0AB56}" type="presParOf" srcId="{517470C2-1539-4475-8B6C-3B11889C35A8}" destId="{1E3F0F01-F4FE-4250-B750-8DA19962ADE3}" srcOrd="0" destOrd="0" presId="urn:microsoft.com/office/officeart/2005/8/layout/hProcess11"/>
    <dgm:cxn modelId="{A49AE4B3-1869-40FD-9452-E678D2EBC3F5}" type="presParOf" srcId="{517470C2-1539-4475-8B6C-3B11889C35A8}" destId="{4E2914A3-2EBF-495D-AA5A-48CB4575DC52}" srcOrd="1" destOrd="0" presId="urn:microsoft.com/office/officeart/2005/8/layout/hProcess11"/>
    <dgm:cxn modelId="{E5B893CB-0B41-4827-BA2B-E64069567F49}" type="presParOf" srcId="{517470C2-1539-4475-8B6C-3B11889C35A8}" destId="{8A19E7F3-FFBE-4785-B3BE-9CD740B5990A}" srcOrd="2" destOrd="0" presId="urn:microsoft.com/office/officeart/2005/8/layout/hProcess11"/>
    <dgm:cxn modelId="{3CB7B5FE-FC78-486A-ACD5-F3ECE8B1C301}" type="presParOf" srcId="{2095929E-9A66-4E10-96C8-C2EEFCF00B38}" destId="{0273DC3C-21D3-4AF6-8DC7-B199960B0E12}" srcOrd="17" destOrd="0" presId="urn:microsoft.com/office/officeart/2005/8/layout/hProcess11"/>
    <dgm:cxn modelId="{4F13D1FB-95D9-4B28-94DD-494BB9B8D912}" type="presParOf" srcId="{2095929E-9A66-4E10-96C8-C2EEFCF00B38}" destId="{363CCCFB-E118-424E-A486-50DCB30BF602}" srcOrd="18" destOrd="0" presId="urn:microsoft.com/office/officeart/2005/8/layout/hProcess11"/>
    <dgm:cxn modelId="{0EA85278-4BD1-40F4-A9D7-B26F9140B04E}" type="presParOf" srcId="{363CCCFB-E118-424E-A486-50DCB30BF602}" destId="{2B1BE98C-E86E-495F-B029-93D7C375A721}" srcOrd="0" destOrd="0" presId="urn:microsoft.com/office/officeart/2005/8/layout/hProcess11"/>
    <dgm:cxn modelId="{8462D7C7-B682-4ABA-8232-95170783A77E}" type="presParOf" srcId="{363CCCFB-E118-424E-A486-50DCB30BF602}" destId="{F9C29AE7-39F8-48DF-906A-ABA732EE18E3}" srcOrd="1" destOrd="0" presId="urn:microsoft.com/office/officeart/2005/8/layout/hProcess11"/>
    <dgm:cxn modelId="{D4995F90-429C-4C54-9ED1-12113D6C8C75}" type="presParOf" srcId="{363CCCFB-E118-424E-A486-50DCB30BF602}" destId="{80A1B908-66CC-4E63-A0B4-09E5EFC9928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3B75D-4316-4AE8-95A0-CC73AA2CA8C8}">
      <dsp:nvSpPr>
        <dsp:cNvPr id="0" name=""/>
        <dsp:cNvSpPr/>
      </dsp:nvSpPr>
      <dsp:spPr>
        <a:xfrm>
          <a:off x="0" y="1721963"/>
          <a:ext cx="11866880" cy="229595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EE93B-140F-4F6F-9798-8C05BE2EC7E8}">
      <dsp:nvSpPr>
        <dsp:cNvPr id="0" name=""/>
        <dsp:cNvSpPr/>
      </dsp:nvSpPr>
      <dsp:spPr>
        <a:xfrm>
          <a:off x="6290" y="0"/>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GB" sz="1200" b="1" kern="1200" dirty="0"/>
            <a:t>Sept 2017 </a:t>
          </a:r>
          <a:r>
            <a:rPr lang="en-GB" sz="1200" kern="1200" dirty="0"/>
            <a:t>– Azure Migrate announced</a:t>
          </a:r>
        </a:p>
      </dsp:txBody>
      <dsp:txXfrm>
        <a:off x="6290" y="0"/>
        <a:ext cx="1020824" cy="2295951"/>
      </dsp:txXfrm>
    </dsp:sp>
    <dsp:sp modelId="{A6425A1E-8A59-4E24-ADAF-7B4B51914165}">
      <dsp:nvSpPr>
        <dsp:cNvPr id="0" name=""/>
        <dsp:cNvSpPr/>
      </dsp:nvSpPr>
      <dsp:spPr>
        <a:xfrm>
          <a:off x="229708"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23DC73-2843-4573-B272-D9E299A86004}">
      <dsp:nvSpPr>
        <dsp:cNvPr id="0" name=""/>
        <dsp:cNvSpPr/>
      </dsp:nvSpPr>
      <dsp:spPr>
        <a:xfrm>
          <a:off x="1078155" y="3443927"/>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GB" sz="1200" b="1" kern="1200" dirty="0"/>
            <a:t>Feb 2018 </a:t>
          </a:r>
          <a:r>
            <a:rPr lang="en-GB" sz="1200" kern="1200" dirty="0"/>
            <a:t>– Goes GA!</a:t>
          </a:r>
        </a:p>
      </dsp:txBody>
      <dsp:txXfrm>
        <a:off x="1078155" y="3443927"/>
        <a:ext cx="1020824" cy="2295951"/>
      </dsp:txXfrm>
    </dsp:sp>
    <dsp:sp modelId="{33241BBE-B624-4422-8F0C-4D4894C473ED}">
      <dsp:nvSpPr>
        <dsp:cNvPr id="0" name=""/>
        <dsp:cNvSpPr/>
      </dsp:nvSpPr>
      <dsp:spPr>
        <a:xfrm>
          <a:off x="1301573"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E029F-F048-459D-B909-53EE36A216EE}">
      <dsp:nvSpPr>
        <dsp:cNvPr id="0" name=""/>
        <dsp:cNvSpPr/>
      </dsp:nvSpPr>
      <dsp:spPr>
        <a:xfrm>
          <a:off x="2150020" y="0"/>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GB" sz="1200" b="1" kern="1200" dirty="0"/>
            <a:t>August 2018 </a:t>
          </a:r>
          <a:r>
            <a:rPr lang="en-GB" sz="1200" kern="1200" dirty="0"/>
            <a:t>– New price modelling functionality launched</a:t>
          </a:r>
        </a:p>
      </dsp:txBody>
      <dsp:txXfrm>
        <a:off x="2150020" y="0"/>
        <a:ext cx="1020824" cy="2295951"/>
      </dsp:txXfrm>
    </dsp:sp>
    <dsp:sp modelId="{7220038D-8870-4E21-B706-7A5F6C8FDD66}">
      <dsp:nvSpPr>
        <dsp:cNvPr id="0" name=""/>
        <dsp:cNvSpPr/>
      </dsp:nvSpPr>
      <dsp:spPr>
        <a:xfrm>
          <a:off x="2373439"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658EA7-AFF3-4B07-BD7D-6990CA3B5223}">
      <dsp:nvSpPr>
        <dsp:cNvPr id="0" name=""/>
        <dsp:cNvSpPr/>
      </dsp:nvSpPr>
      <dsp:spPr>
        <a:xfrm>
          <a:off x="3221886" y="3443927"/>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GB" sz="1200" b="1" kern="1200" dirty="0"/>
            <a:t>Jan 2019 </a:t>
          </a:r>
          <a:r>
            <a:rPr lang="en-GB" sz="1200" kern="1200" dirty="0"/>
            <a:t>– new region support launched</a:t>
          </a:r>
        </a:p>
      </dsp:txBody>
      <dsp:txXfrm>
        <a:off x="3221886" y="3443927"/>
        <a:ext cx="1020824" cy="2295951"/>
      </dsp:txXfrm>
    </dsp:sp>
    <dsp:sp modelId="{C805532A-E02B-44AC-A280-30D1E6A8C318}">
      <dsp:nvSpPr>
        <dsp:cNvPr id="0" name=""/>
        <dsp:cNvSpPr/>
      </dsp:nvSpPr>
      <dsp:spPr>
        <a:xfrm>
          <a:off x="3445304"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BCAE1-7228-46A0-ACB0-31CE05090DD7}">
      <dsp:nvSpPr>
        <dsp:cNvPr id="0" name=""/>
        <dsp:cNvSpPr/>
      </dsp:nvSpPr>
      <dsp:spPr>
        <a:xfrm>
          <a:off x="4293751" y="0"/>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GB" sz="1200" b="1" kern="1200" dirty="0"/>
            <a:t>July 2019 </a:t>
          </a:r>
          <a:r>
            <a:rPr lang="en-GB" sz="1200" kern="1200" dirty="0"/>
            <a:t>– Version 2 Launched</a:t>
          </a:r>
        </a:p>
      </dsp:txBody>
      <dsp:txXfrm>
        <a:off x="4293751" y="0"/>
        <a:ext cx="1020824" cy="2295951"/>
      </dsp:txXfrm>
    </dsp:sp>
    <dsp:sp modelId="{D903D657-35FB-40E2-9BC3-BA7B2A206DD1}">
      <dsp:nvSpPr>
        <dsp:cNvPr id="0" name=""/>
        <dsp:cNvSpPr/>
      </dsp:nvSpPr>
      <dsp:spPr>
        <a:xfrm>
          <a:off x="4517169"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F3D69-6AE6-46DE-BE3F-711757553A54}">
      <dsp:nvSpPr>
        <dsp:cNvPr id="0" name=""/>
        <dsp:cNvSpPr/>
      </dsp:nvSpPr>
      <dsp:spPr>
        <a:xfrm>
          <a:off x="5365616" y="3443927"/>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GB" sz="1200" b="1" kern="1200" dirty="0"/>
            <a:t>Nov 2019 </a:t>
          </a:r>
          <a:r>
            <a:rPr lang="en-GB" sz="1200" kern="1200" dirty="0"/>
            <a:t>– Agentless functionality previewed</a:t>
          </a:r>
        </a:p>
      </dsp:txBody>
      <dsp:txXfrm>
        <a:off x="5365616" y="3443927"/>
        <a:ext cx="1020824" cy="2295951"/>
      </dsp:txXfrm>
    </dsp:sp>
    <dsp:sp modelId="{221C5551-7476-438E-9060-C773D2C3481D}">
      <dsp:nvSpPr>
        <dsp:cNvPr id="0" name=""/>
        <dsp:cNvSpPr/>
      </dsp:nvSpPr>
      <dsp:spPr>
        <a:xfrm>
          <a:off x="5589034"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241E4D-3D77-48F3-A1BD-99B85D37749E}">
      <dsp:nvSpPr>
        <dsp:cNvPr id="0" name=""/>
        <dsp:cNvSpPr/>
      </dsp:nvSpPr>
      <dsp:spPr>
        <a:xfrm>
          <a:off x="6437481" y="0"/>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GB" sz="1200" b="1" kern="1200" dirty="0"/>
            <a:t>June 2020 </a:t>
          </a:r>
          <a:r>
            <a:rPr lang="en-GB" sz="1200" kern="1200" dirty="0"/>
            <a:t>- </a:t>
          </a:r>
          <a:r>
            <a:rPr lang="en-GB" sz="1200" b="0" i="0" kern="1200" dirty="0"/>
            <a:t>Assessments for on-premises VMware VMs to Azure VMware Solution</a:t>
          </a:r>
          <a:endParaRPr lang="en-GB" sz="1200" kern="1200" dirty="0"/>
        </a:p>
      </dsp:txBody>
      <dsp:txXfrm>
        <a:off x="6437481" y="0"/>
        <a:ext cx="1020824" cy="2295951"/>
      </dsp:txXfrm>
    </dsp:sp>
    <dsp:sp modelId="{A443C4CA-A855-4B64-97BB-8F340E504F31}">
      <dsp:nvSpPr>
        <dsp:cNvPr id="0" name=""/>
        <dsp:cNvSpPr/>
      </dsp:nvSpPr>
      <dsp:spPr>
        <a:xfrm>
          <a:off x="6660899"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C69E97-47D6-41AA-B5A0-1F9FA0EC6951}">
      <dsp:nvSpPr>
        <dsp:cNvPr id="0" name=""/>
        <dsp:cNvSpPr/>
      </dsp:nvSpPr>
      <dsp:spPr>
        <a:xfrm>
          <a:off x="7509347" y="3443927"/>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GB" sz="1200" b="1" kern="1200" dirty="0"/>
            <a:t>Sept 2020</a:t>
          </a:r>
          <a:r>
            <a:rPr lang="en-GB" sz="1200" kern="1200" dirty="0"/>
            <a:t> – Availability Zones support</a:t>
          </a:r>
        </a:p>
      </dsp:txBody>
      <dsp:txXfrm>
        <a:off x="7509347" y="3443927"/>
        <a:ext cx="1020824" cy="2295951"/>
      </dsp:txXfrm>
    </dsp:sp>
    <dsp:sp modelId="{2F02898F-D454-462F-AE94-EF2C9D6D78CF}">
      <dsp:nvSpPr>
        <dsp:cNvPr id="0" name=""/>
        <dsp:cNvSpPr/>
      </dsp:nvSpPr>
      <dsp:spPr>
        <a:xfrm>
          <a:off x="7732765"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F0F01-F4FE-4250-B750-8DA19962ADE3}">
      <dsp:nvSpPr>
        <dsp:cNvPr id="0" name=""/>
        <dsp:cNvSpPr/>
      </dsp:nvSpPr>
      <dsp:spPr>
        <a:xfrm>
          <a:off x="8581212" y="0"/>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GB" sz="1200" b="1" kern="1200" dirty="0"/>
            <a:t>March 2021 </a:t>
          </a:r>
          <a:r>
            <a:rPr lang="en-GB" sz="1200" kern="1200" dirty="0"/>
            <a:t>– Azure Migrate appliance now supports multiple server credentials</a:t>
          </a:r>
        </a:p>
      </dsp:txBody>
      <dsp:txXfrm>
        <a:off x="8581212" y="0"/>
        <a:ext cx="1020824" cy="2295951"/>
      </dsp:txXfrm>
    </dsp:sp>
    <dsp:sp modelId="{4E2914A3-2EBF-495D-AA5A-48CB4575DC52}">
      <dsp:nvSpPr>
        <dsp:cNvPr id="0" name=""/>
        <dsp:cNvSpPr/>
      </dsp:nvSpPr>
      <dsp:spPr>
        <a:xfrm>
          <a:off x="8804630"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1BE98C-E86E-495F-B029-93D7C375A721}">
      <dsp:nvSpPr>
        <dsp:cNvPr id="0" name=""/>
        <dsp:cNvSpPr/>
      </dsp:nvSpPr>
      <dsp:spPr>
        <a:xfrm>
          <a:off x="9653077" y="3443927"/>
          <a:ext cx="1020824" cy="2295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GB" sz="1200" b="1" kern="1200" dirty="0"/>
            <a:t>May 2021 </a:t>
          </a:r>
          <a:r>
            <a:rPr lang="en-GB" sz="1200" kern="1200" dirty="0"/>
            <a:t>– Migration of OS disks up to 4TB now supported</a:t>
          </a:r>
        </a:p>
      </dsp:txBody>
      <dsp:txXfrm>
        <a:off x="9653077" y="3443927"/>
        <a:ext cx="1020824" cy="2295951"/>
      </dsp:txXfrm>
    </dsp:sp>
    <dsp:sp modelId="{F9C29AE7-39F8-48DF-906A-ABA732EE18E3}">
      <dsp:nvSpPr>
        <dsp:cNvPr id="0" name=""/>
        <dsp:cNvSpPr/>
      </dsp:nvSpPr>
      <dsp:spPr>
        <a:xfrm>
          <a:off x="9876495" y="2582945"/>
          <a:ext cx="573987" cy="573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D06449-9A0C-4B50-A32E-A11199F6A5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4D44DA7-A099-446B-9E29-4CEB3DB63E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619262-0C52-4305-85A6-2D064323E5B9}" type="datetimeFigureOut">
              <a:rPr lang="en-GB" smtClean="0"/>
              <a:t>09/06/2021</a:t>
            </a:fld>
            <a:endParaRPr lang="en-GB"/>
          </a:p>
        </p:txBody>
      </p:sp>
      <p:sp>
        <p:nvSpPr>
          <p:cNvPr id="4" name="Footer Placeholder 3">
            <a:extLst>
              <a:ext uri="{FF2B5EF4-FFF2-40B4-BE49-F238E27FC236}">
                <a16:creationId xmlns:a16="http://schemas.microsoft.com/office/drawing/2014/main" id="{B279FDF1-D616-4800-9467-24A28E7D73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E2EF257-A556-4BC7-8956-7C4A894D90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8182F5-C570-4E5A-B06E-A823591EC753}" type="slidenum">
              <a:rPr lang="en-GB" smtClean="0"/>
              <a:t>‹#›</a:t>
            </a:fld>
            <a:endParaRPr lang="en-GB"/>
          </a:p>
        </p:txBody>
      </p:sp>
    </p:spTree>
    <p:extLst>
      <p:ext uri="{BB962C8B-B14F-4D97-AF65-F5344CB8AC3E}">
        <p14:creationId xmlns:p14="http://schemas.microsoft.com/office/powerpoint/2010/main" val="1662117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FF754-0F46-495E-88BC-74A0064A296E}" type="datetimeFigureOut">
              <a:rPr lang="en-GB" smtClean="0"/>
              <a:t>09/06/2021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9E74D-FE57-4580-B0B4-76A8D2D82683}" type="slidenum">
              <a:rPr lang="en-GB" smtClean="0"/>
              <a:t>‹#›</a:t>
            </a:fld>
            <a:endParaRPr lang="en-GB"/>
          </a:p>
        </p:txBody>
      </p:sp>
    </p:spTree>
    <p:extLst>
      <p:ext uri="{BB962C8B-B14F-4D97-AF65-F5344CB8AC3E}">
        <p14:creationId xmlns:p14="http://schemas.microsoft.com/office/powerpoint/2010/main" val="21673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5F68A48-6E3D-4128-B8E2-E53DBDB6C7F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29106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597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8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03">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772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9845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522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158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50FCBB4-B013-4FA3-92E2-78DB18114F55}"/>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7773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046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7528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03">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2982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5804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77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767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03">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9387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03">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04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378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3589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04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7517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C09284-A661-4E35-A04B-AEE8656FDB7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437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C09284-A661-4E35-A04B-AEE8656FDB7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309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323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65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442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91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10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962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2.jpe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14360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77714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67136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959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1471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86824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0785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073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2540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19F-FC66-4A4D-A2F0-899BAA52E9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234D2C-F89B-427E-ABF2-807E2346A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A9312C-1BE6-4ADE-B953-F72B31A59E90}"/>
              </a:ext>
            </a:extLst>
          </p:cNvPr>
          <p:cNvSpPr>
            <a:spLocks noGrp="1"/>
          </p:cNvSpPr>
          <p:nvPr>
            <p:ph type="dt" sz="half" idx="10"/>
          </p:nvPr>
        </p:nvSpPr>
        <p:spPr/>
        <p:txBody>
          <a:bodyPr/>
          <a:lstStyle/>
          <a:p>
            <a:fld id="{D69FD2FD-0BEC-4A78-AF84-575259E7A1F4}" type="datetimeFigureOut">
              <a:rPr lang="en-GB" smtClean="0"/>
              <a:t>09/06/2021</a:t>
            </a:fld>
            <a:endParaRPr lang="en-GB"/>
          </a:p>
        </p:txBody>
      </p:sp>
      <p:sp>
        <p:nvSpPr>
          <p:cNvPr id="5" name="Footer Placeholder 4">
            <a:extLst>
              <a:ext uri="{FF2B5EF4-FFF2-40B4-BE49-F238E27FC236}">
                <a16:creationId xmlns:a16="http://schemas.microsoft.com/office/drawing/2014/main" id="{983507E3-355E-45DC-A89A-046FE929E5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3D65A7-F9F5-44BE-8E0C-400C51040F03}"/>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1140782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4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6100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62342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8"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Tree>
    <p:extLst>
      <p:ext uri="{BB962C8B-B14F-4D97-AF65-F5344CB8AC3E}">
        <p14:creationId xmlns:p14="http://schemas.microsoft.com/office/powerpoint/2010/main" val="13941311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7735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39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639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6330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6869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753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5002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19F-FC66-4A4D-A2F0-899BAA52E9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234D2C-F89B-427E-ABF2-807E2346A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A9312C-1BE6-4ADE-B953-F72B31A59E90}"/>
              </a:ext>
            </a:extLst>
          </p:cNvPr>
          <p:cNvSpPr>
            <a:spLocks noGrp="1"/>
          </p:cNvSpPr>
          <p:nvPr>
            <p:ph type="dt" sz="half" idx="10"/>
          </p:nvPr>
        </p:nvSpPr>
        <p:spPr/>
        <p:txBody>
          <a:bodyPr/>
          <a:lstStyle/>
          <a:p>
            <a:fld id="{D69FD2FD-0BEC-4A78-AF84-575259E7A1F4}" type="datetimeFigureOut">
              <a:rPr lang="en-GB" smtClean="0"/>
              <a:t>09/06/2021</a:t>
            </a:fld>
            <a:endParaRPr lang="en-GB"/>
          </a:p>
        </p:txBody>
      </p:sp>
      <p:sp>
        <p:nvSpPr>
          <p:cNvPr id="5" name="Footer Placeholder 4">
            <a:extLst>
              <a:ext uri="{FF2B5EF4-FFF2-40B4-BE49-F238E27FC236}">
                <a16:creationId xmlns:a16="http://schemas.microsoft.com/office/drawing/2014/main" id="{983507E3-355E-45DC-A89A-046FE929E5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3D65A7-F9F5-44BE-8E0C-400C51040F03}"/>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41773045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4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0989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62270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B78BD"/>
        </a:solidFill>
        <a:effectLst/>
      </p:bgPr>
    </p:bg>
    <p:spTree>
      <p:nvGrpSpPr>
        <p:cNvPr id="1" name="Shape 9"/>
        <p:cNvGrpSpPr/>
        <p:nvPr/>
      </p:nvGrpSpPr>
      <p:grpSpPr>
        <a:xfrm>
          <a:off x="0" y="0"/>
          <a:ext cx="0" cy="0"/>
          <a:chOff x="0" y="0"/>
          <a:chExt cx="0" cy="0"/>
        </a:xfrm>
      </p:grpSpPr>
      <p:pic>
        <p:nvPicPr>
          <p:cNvPr id="3" name="Immagine 2">
            <a:extLst>
              <a:ext uri="{FF2B5EF4-FFF2-40B4-BE49-F238E27FC236}">
                <a16:creationId xmlns:a16="http://schemas.microsoft.com/office/drawing/2014/main" id="{B12EFC14-E70B-4FC1-B030-8D75D9116254}"/>
              </a:ext>
            </a:extLst>
          </p:cNvPr>
          <p:cNvPicPr>
            <a:picLocks noChangeAspect="1"/>
          </p:cNvPicPr>
          <p:nvPr userDrawn="1"/>
        </p:nvPicPr>
        <p:blipFill>
          <a:blip r:embed="rId2"/>
          <a:stretch>
            <a:fillRect/>
          </a:stretch>
        </p:blipFill>
        <p:spPr>
          <a:xfrm>
            <a:off x="-456230" y="0"/>
            <a:ext cx="13104459" cy="6858000"/>
          </a:xfrm>
          <a:prstGeom prst="rect">
            <a:avLst/>
          </a:prstGeom>
        </p:spPr>
      </p:pic>
      <p:sp>
        <p:nvSpPr>
          <p:cNvPr id="11" name="Google Shape;11;p2"/>
          <p:cNvSpPr txBox="1">
            <a:spLocks noGrp="1"/>
          </p:cNvSpPr>
          <p:nvPr>
            <p:ph type="ctrTitle"/>
          </p:nvPr>
        </p:nvSpPr>
        <p:spPr>
          <a:xfrm>
            <a:off x="3715367" y="2625167"/>
            <a:ext cx="7812800" cy="3688400"/>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4800"/>
              <a:buNone/>
              <a:defRPr sz="6400">
                <a:solidFill>
                  <a:srgbClr val="FFFFFF"/>
                </a:solidFill>
              </a:defRPr>
            </a:lvl1pPr>
            <a:lvl2pPr lvl="1" algn="ctr">
              <a:spcBef>
                <a:spcPts val="0"/>
              </a:spcBef>
              <a:spcAft>
                <a:spcPts val="0"/>
              </a:spcAft>
              <a:buClr>
                <a:srgbClr val="FFFFFF"/>
              </a:buClr>
              <a:buSzPts val="4800"/>
              <a:buNone/>
              <a:defRPr sz="6400">
                <a:solidFill>
                  <a:srgbClr val="FFFFFF"/>
                </a:solidFill>
              </a:defRPr>
            </a:lvl2pPr>
            <a:lvl3pPr lvl="2" algn="ctr">
              <a:spcBef>
                <a:spcPts val="0"/>
              </a:spcBef>
              <a:spcAft>
                <a:spcPts val="0"/>
              </a:spcAft>
              <a:buClr>
                <a:srgbClr val="FFFFFF"/>
              </a:buClr>
              <a:buSzPts val="4800"/>
              <a:buNone/>
              <a:defRPr sz="6400">
                <a:solidFill>
                  <a:srgbClr val="FFFFFF"/>
                </a:solidFill>
              </a:defRPr>
            </a:lvl3pPr>
            <a:lvl4pPr lvl="3" algn="ctr">
              <a:spcBef>
                <a:spcPts val="0"/>
              </a:spcBef>
              <a:spcAft>
                <a:spcPts val="0"/>
              </a:spcAft>
              <a:buClr>
                <a:srgbClr val="FFFFFF"/>
              </a:buClr>
              <a:buSzPts val="4800"/>
              <a:buNone/>
              <a:defRPr sz="6400">
                <a:solidFill>
                  <a:srgbClr val="FFFFFF"/>
                </a:solidFill>
              </a:defRPr>
            </a:lvl4pPr>
            <a:lvl5pPr lvl="4" algn="ctr">
              <a:spcBef>
                <a:spcPts val="0"/>
              </a:spcBef>
              <a:spcAft>
                <a:spcPts val="0"/>
              </a:spcAft>
              <a:buClr>
                <a:srgbClr val="FFFFFF"/>
              </a:buClr>
              <a:buSzPts val="4800"/>
              <a:buNone/>
              <a:defRPr sz="6400">
                <a:solidFill>
                  <a:srgbClr val="FFFFFF"/>
                </a:solidFill>
              </a:defRPr>
            </a:lvl5pPr>
            <a:lvl6pPr lvl="5" algn="ctr">
              <a:spcBef>
                <a:spcPts val="0"/>
              </a:spcBef>
              <a:spcAft>
                <a:spcPts val="0"/>
              </a:spcAft>
              <a:buClr>
                <a:srgbClr val="FFFFFF"/>
              </a:buClr>
              <a:buSzPts val="4800"/>
              <a:buNone/>
              <a:defRPr sz="6400">
                <a:solidFill>
                  <a:srgbClr val="FFFFFF"/>
                </a:solidFill>
              </a:defRPr>
            </a:lvl6pPr>
            <a:lvl7pPr lvl="6" algn="ctr">
              <a:spcBef>
                <a:spcPts val="0"/>
              </a:spcBef>
              <a:spcAft>
                <a:spcPts val="0"/>
              </a:spcAft>
              <a:buClr>
                <a:srgbClr val="FFFFFF"/>
              </a:buClr>
              <a:buSzPts val="4800"/>
              <a:buNone/>
              <a:defRPr sz="6400">
                <a:solidFill>
                  <a:srgbClr val="FFFFFF"/>
                </a:solidFill>
              </a:defRPr>
            </a:lvl7pPr>
            <a:lvl8pPr lvl="7" algn="ctr">
              <a:spcBef>
                <a:spcPts val="0"/>
              </a:spcBef>
              <a:spcAft>
                <a:spcPts val="0"/>
              </a:spcAft>
              <a:buClr>
                <a:srgbClr val="FFFFFF"/>
              </a:buClr>
              <a:buSzPts val="4800"/>
              <a:buNone/>
              <a:defRPr sz="6400">
                <a:solidFill>
                  <a:srgbClr val="FFFFFF"/>
                </a:solidFill>
              </a:defRPr>
            </a:lvl8pPr>
            <a:lvl9pPr lvl="8" algn="ctr">
              <a:spcBef>
                <a:spcPts val="0"/>
              </a:spcBef>
              <a:spcAft>
                <a:spcPts val="0"/>
              </a:spcAft>
              <a:buClr>
                <a:srgbClr val="FFFFFF"/>
              </a:buClr>
              <a:buSzPts val="4800"/>
              <a:buNone/>
              <a:defRPr sz="6400">
                <a:solidFill>
                  <a:srgbClr val="FFFFFF"/>
                </a:solidFill>
              </a:defRPr>
            </a:lvl9pPr>
          </a:lstStyle>
          <a:p>
            <a:endParaRPr dirty="0"/>
          </a:p>
        </p:txBody>
      </p:sp>
    </p:spTree>
    <p:extLst>
      <p:ext uri="{BB962C8B-B14F-4D97-AF65-F5344CB8AC3E}">
        <p14:creationId xmlns:p14="http://schemas.microsoft.com/office/powerpoint/2010/main" val="713647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preserve="1" userDrawn="1">
  <p:cSld name="1_Title">
    <p:bg>
      <p:bgPr>
        <a:solidFill>
          <a:schemeClr val="bg1"/>
        </a:solidFill>
        <a:effectLst/>
      </p:bgPr>
    </p:bg>
    <p:spTree>
      <p:nvGrpSpPr>
        <p:cNvPr id="1" name="Shape 9"/>
        <p:cNvGrpSpPr/>
        <p:nvPr/>
      </p:nvGrpSpPr>
      <p:grpSpPr>
        <a:xfrm>
          <a:off x="0" y="0"/>
          <a:ext cx="0" cy="0"/>
          <a:chOff x="0" y="0"/>
          <a:chExt cx="0" cy="0"/>
        </a:xfrm>
      </p:grpSpPr>
      <p:pic>
        <p:nvPicPr>
          <p:cNvPr id="5" name="Immagine 4">
            <a:extLst>
              <a:ext uri="{FF2B5EF4-FFF2-40B4-BE49-F238E27FC236}">
                <a16:creationId xmlns:a16="http://schemas.microsoft.com/office/drawing/2014/main" id="{678F60F0-4D63-4D5D-9B03-AAA6B4F7E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00"/>
            <a:ext cx="12192000" cy="6096000"/>
          </a:xfrm>
          <a:prstGeom prst="rect">
            <a:avLst/>
          </a:prstGeom>
        </p:spPr>
      </p:pic>
      <p:sp>
        <p:nvSpPr>
          <p:cNvPr id="4" name="CasellaDiTesto 3">
            <a:extLst>
              <a:ext uri="{FF2B5EF4-FFF2-40B4-BE49-F238E27FC236}">
                <a16:creationId xmlns:a16="http://schemas.microsoft.com/office/drawing/2014/main" id="{6B34FBF1-8022-4793-BD04-5A3F2FAB2B51}"/>
              </a:ext>
            </a:extLst>
          </p:cNvPr>
          <p:cNvSpPr txBox="1"/>
          <p:nvPr userDrawn="1"/>
        </p:nvSpPr>
        <p:spPr>
          <a:xfrm>
            <a:off x="843516" y="166077"/>
            <a:ext cx="10504968" cy="748988"/>
          </a:xfrm>
          <a:prstGeom prst="rect">
            <a:avLst/>
          </a:prstGeom>
          <a:noFill/>
        </p:spPr>
        <p:txBody>
          <a:bodyPr wrap="square" rtlCol="0">
            <a:spAutoFit/>
          </a:bodyPr>
          <a:lstStyle/>
          <a:p>
            <a:pPr algn="ctr"/>
            <a:r>
              <a:rPr lang="it-IT" sz="4267" b="1" dirty="0">
                <a:solidFill>
                  <a:srgbClr val="0B78BD"/>
                </a:solidFill>
                <a:latin typeface="Segoe UI" panose="020B0502040204020203" pitchFamily="34" charset="0"/>
                <a:cs typeface="Segoe UI" panose="020B0502040204020203" pitchFamily="34" charset="0"/>
              </a:rPr>
              <a:t>Thanks to</a:t>
            </a:r>
          </a:p>
        </p:txBody>
      </p:sp>
    </p:spTree>
    <p:extLst>
      <p:ext uri="{BB962C8B-B14F-4D97-AF65-F5344CB8AC3E}">
        <p14:creationId xmlns:p14="http://schemas.microsoft.com/office/powerpoint/2010/main" val="27520711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accent1">
            <a:lumMod val="75000"/>
          </a:schemeClr>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A40383-6BE9-4A38-84CE-E391022B5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552" y="727916"/>
            <a:ext cx="11128896" cy="5814413"/>
          </a:xfrm>
          <a:prstGeom prst="rect">
            <a:avLst/>
          </a:prstGeom>
        </p:spPr>
      </p:pic>
      <p:sp>
        <p:nvSpPr>
          <p:cNvPr id="4" name="Segnaposto titolo 1">
            <a:extLst>
              <a:ext uri="{FF2B5EF4-FFF2-40B4-BE49-F238E27FC236}">
                <a16:creationId xmlns:a16="http://schemas.microsoft.com/office/drawing/2014/main" id="{A6C10EFC-5B15-4541-BF67-29984B125E7D}"/>
              </a:ext>
            </a:extLst>
          </p:cNvPr>
          <p:cNvSpPr>
            <a:spLocks noGrp="1"/>
          </p:cNvSpPr>
          <p:nvPr>
            <p:ph type="title" hasCustomPrompt="1"/>
          </p:nvPr>
        </p:nvSpPr>
        <p:spPr>
          <a:xfrm>
            <a:off x="1880047" y="315671"/>
            <a:ext cx="9261565" cy="662782"/>
          </a:xfrm>
          <a:prstGeom prst="rect">
            <a:avLst/>
          </a:prstGeom>
        </p:spPr>
        <p:txBody>
          <a:bodyPr vert="horz" lIns="91440" tIns="45720" rIns="91440" bIns="45720" rtlCol="0" anchor="ctr">
            <a:normAutofit/>
          </a:bodyPr>
          <a:lstStyle>
            <a:lvl1pPr algn="ctr">
              <a:defRPr>
                <a:solidFill>
                  <a:schemeClr val="bg1"/>
                </a:solidFill>
                <a:latin typeface="+mn-lt"/>
              </a:defRPr>
            </a:lvl1pPr>
          </a:lstStyle>
          <a:p>
            <a:r>
              <a:rPr lang="it-IT" dirty="0"/>
              <a:t>Demo</a:t>
            </a:r>
          </a:p>
        </p:txBody>
      </p:sp>
    </p:spTree>
    <p:extLst>
      <p:ext uri="{BB962C8B-B14F-4D97-AF65-F5344CB8AC3E}">
        <p14:creationId xmlns:p14="http://schemas.microsoft.com/office/powerpoint/2010/main" val="13669844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8"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Tree>
    <p:extLst>
      <p:ext uri="{BB962C8B-B14F-4D97-AF65-F5344CB8AC3E}">
        <p14:creationId xmlns:p14="http://schemas.microsoft.com/office/powerpoint/2010/main" val="346091429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896917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41405956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8321154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063794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395623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054377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127348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4447733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55995" y="880847"/>
            <a:ext cx="11653518" cy="482831"/>
          </a:xfrm>
        </p:spPr>
        <p:txBody>
          <a:bodyPr wrap="square" anchor="t">
            <a:spAutoFit/>
          </a:bodyPr>
          <a:lstStyle>
            <a:lvl1pPr marL="0" indent="0">
              <a:spcBef>
                <a:spcPts val="1200"/>
              </a:spcBef>
              <a:buClr>
                <a:schemeClr val="tx1"/>
              </a:buClr>
              <a:buFont typeface="Wingdings" panose="05000000000000000000" pitchFamily="2" charset="2"/>
              <a:buNone/>
              <a:defRPr sz="1961" b="0">
                <a:solidFill>
                  <a:schemeClr val="tx2"/>
                </a:solidFill>
                <a:latin typeface="+mn-lt"/>
              </a:defRPr>
            </a:lvl1pPr>
            <a:lvl2pPr marL="250483" indent="0">
              <a:buFont typeface="Wingdings" panose="05000000000000000000" pitchFamily="2" charset="2"/>
              <a:buNone/>
              <a:defRPr sz="2353" b="0"/>
            </a:lvl2pPr>
            <a:lvl3pPr marL="441844" indent="0">
              <a:buFont typeface="Wingdings" panose="05000000000000000000" pitchFamily="2" charset="2"/>
              <a:buNone/>
              <a:tabLst/>
              <a:defRPr sz="2157" b="0"/>
            </a:lvl3pPr>
            <a:lvl4pPr marL="639430" indent="0">
              <a:buFont typeface="Wingdings" panose="05000000000000000000" pitchFamily="2" charset="2"/>
              <a:buNone/>
              <a:defRPr sz="2157" b="0"/>
            </a:lvl4pPr>
            <a:lvl5pPr marL="837015" indent="0">
              <a:buFont typeface="Wingdings" panose="05000000000000000000" pitchFamily="2" charset="2"/>
              <a:buNone/>
              <a:tabLst/>
              <a:defRPr sz="2157"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075733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862465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5" name="Content Placeholder 4">
            <a:extLst>
              <a:ext uri="{FF2B5EF4-FFF2-40B4-BE49-F238E27FC236}">
                <a16:creationId xmlns:a16="http://schemas.microsoft.com/office/drawing/2014/main" id="{E7DFE722-CC36-EA44-90F7-B72B2B691858}"/>
              </a:ext>
            </a:extLst>
          </p:cNvPr>
          <p:cNvSpPr>
            <a:spLocks noGrp="1"/>
          </p:cNvSpPr>
          <p:nvPr>
            <p:ph sz="quarter" idx="10"/>
          </p:nvPr>
        </p:nvSpPr>
        <p:spPr>
          <a:xfrm>
            <a:off x="454437" y="1159604"/>
            <a:ext cx="11306470" cy="370044"/>
          </a:xfrm>
        </p:spPr>
        <p:txBody>
          <a:bodyPr vert="horz" wrap="square" lIns="0" tIns="0" rIns="0" bIns="0" rtlCol="0" anchor="t">
            <a:spAutoFit/>
          </a:bodyPr>
          <a:lstStyle>
            <a:lvl1pPr>
              <a:defRPr lang="en-US" sz="2353" b="0" strike="noStrike" cap="none" smtClean="0">
                <a:ln w="3175">
                  <a:noFill/>
                </a:ln>
                <a:solidFill>
                  <a:schemeClr val="tx2"/>
                </a:solidFill>
                <a:effectLst/>
                <a:latin typeface="+mj-lt"/>
                <a:cs typeface="Segoe UI" pitchFamily="34" charset="0"/>
              </a:defRPr>
            </a:lvl1pPr>
            <a:lvl2pPr>
              <a:defRPr lang="en-US" sz="1568" smtClean="0">
                <a:solidFill>
                  <a:schemeClr val="tx2"/>
                </a:solidFill>
                <a:latin typeface="+mj-lt"/>
              </a:defRPr>
            </a:lvl2pPr>
            <a:lvl3pPr>
              <a:defRPr lang="en-US" sz="1568" smtClean="0">
                <a:solidFill>
                  <a:schemeClr val="tx2"/>
                </a:solidFill>
                <a:latin typeface="+mj-lt"/>
              </a:defRPr>
            </a:lvl3pPr>
            <a:lvl4pPr>
              <a:defRPr lang="en-US" sz="1568" smtClean="0">
                <a:solidFill>
                  <a:schemeClr val="tx2"/>
                </a:solidFill>
                <a:latin typeface="+mj-lt"/>
              </a:defRPr>
            </a:lvl4pPr>
            <a:lvl5pPr>
              <a:defRPr lang="en-US" sz="1568">
                <a:solidFill>
                  <a:schemeClr val="tx2"/>
                </a:solidFill>
                <a:latin typeface="+mj-lt"/>
              </a:defRPr>
            </a:lvl5pPr>
          </a:lstStyle>
          <a:p>
            <a:pPr lvl="0">
              <a:lnSpc>
                <a:spcPts val="3137"/>
              </a:lnSpc>
              <a:spcBef>
                <a:spcPct val="0"/>
              </a:spcBef>
            </a:pPr>
            <a:r>
              <a:rPr lang="en-US" dirty="0"/>
              <a:t>Click to edit Master text styles</a:t>
            </a:r>
          </a:p>
        </p:txBody>
      </p:sp>
    </p:spTree>
    <p:extLst>
      <p:ext uri="{BB962C8B-B14F-4D97-AF65-F5344CB8AC3E}">
        <p14:creationId xmlns:p14="http://schemas.microsoft.com/office/powerpoint/2010/main" val="163335527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887121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02441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68218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080078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4608405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381827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159983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977913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432569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1015115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304412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98971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60052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30262978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244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5588-14E2-424C-BFB8-1D79EDB11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138DC4-192D-477E-BFAC-E4A58752B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2DB96B-9D46-407E-9B8C-3B64B6CB0976}"/>
              </a:ext>
            </a:extLst>
          </p:cNvPr>
          <p:cNvSpPr>
            <a:spLocks noGrp="1"/>
          </p:cNvSpPr>
          <p:nvPr>
            <p:ph type="dt" sz="half" idx="10"/>
          </p:nvPr>
        </p:nvSpPr>
        <p:spPr/>
        <p:txBody>
          <a:bodyPr/>
          <a:lstStyle/>
          <a:p>
            <a:fld id="{5D166CC3-2FA3-4A9F-B81C-05C6AF79D458}" type="datetimeFigureOut">
              <a:rPr lang="en-GB" smtClean="0"/>
              <a:t>09/06/2021</a:t>
            </a:fld>
            <a:endParaRPr lang="en-GB"/>
          </a:p>
        </p:txBody>
      </p:sp>
      <p:sp>
        <p:nvSpPr>
          <p:cNvPr id="5" name="Footer Placeholder 4">
            <a:extLst>
              <a:ext uri="{FF2B5EF4-FFF2-40B4-BE49-F238E27FC236}">
                <a16:creationId xmlns:a16="http://schemas.microsoft.com/office/drawing/2014/main" id="{D57184BF-5DA6-44D0-9B7B-CC34F331E1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542F2-3E52-43EA-9417-1A73A3544052}"/>
              </a:ext>
            </a:extLst>
          </p:cNvPr>
          <p:cNvSpPr>
            <a:spLocks noGrp="1"/>
          </p:cNvSpPr>
          <p:nvPr>
            <p:ph type="sldNum" sz="quarter" idx="12"/>
          </p:nvPr>
        </p:nvSpPr>
        <p:spPr/>
        <p:txBody>
          <a:bodyPr/>
          <a:lstStyle/>
          <a:p>
            <a:fld id="{F92A695C-8393-4B06-A8D5-00C7959ABC09}" type="slidenum">
              <a:rPr lang="en-GB" smtClean="0"/>
              <a:t>‹#›</a:t>
            </a:fld>
            <a:endParaRPr lang="en-GB"/>
          </a:p>
        </p:txBody>
      </p:sp>
    </p:spTree>
    <p:extLst>
      <p:ext uri="{BB962C8B-B14F-4D97-AF65-F5344CB8AC3E}">
        <p14:creationId xmlns:p14="http://schemas.microsoft.com/office/powerpoint/2010/main" val="4885271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7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666003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543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04416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987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0340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6949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19F-FC66-4A4D-A2F0-899BAA52E9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234D2C-F89B-427E-ABF2-807E2346A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A9312C-1BE6-4ADE-B953-F72B31A59E90}"/>
              </a:ext>
            </a:extLst>
          </p:cNvPr>
          <p:cNvSpPr>
            <a:spLocks noGrp="1"/>
          </p:cNvSpPr>
          <p:nvPr>
            <p:ph type="dt" sz="half" idx="10"/>
          </p:nvPr>
        </p:nvSpPr>
        <p:spPr/>
        <p:txBody>
          <a:bodyPr/>
          <a:lstStyle/>
          <a:p>
            <a:fld id="{D69FD2FD-0BEC-4A78-AF84-575259E7A1F4}" type="datetimeFigureOut">
              <a:rPr lang="en-GB" smtClean="0"/>
              <a:t>09/06/2021</a:t>
            </a:fld>
            <a:endParaRPr lang="en-GB"/>
          </a:p>
        </p:txBody>
      </p:sp>
      <p:sp>
        <p:nvSpPr>
          <p:cNvPr id="5" name="Footer Placeholder 4">
            <a:extLst>
              <a:ext uri="{FF2B5EF4-FFF2-40B4-BE49-F238E27FC236}">
                <a16:creationId xmlns:a16="http://schemas.microsoft.com/office/drawing/2014/main" id="{983507E3-355E-45DC-A89A-046FE929E5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3D65A7-F9F5-44BE-8E0C-400C51040F03}"/>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613981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93909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82537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6/9/2021</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64019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image" Target="../media/image5.png"/><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6/9/2021</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162494516"/>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1" r:id="rId6"/>
    <p:sldLayoutId id="2147483737" r:id="rId7"/>
    <p:sldLayoutId id="2147483738" r:id="rId8"/>
    <p:sldLayoutId id="2147483739" r:id="rId9"/>
    <p:sldLayoutId id="2147483740"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356442165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77183717"/>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8575430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432718"/>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35801484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Lst>
  <p:transition>
    <p:fade/>
  </p:transition>
  <p:hf sldNum="0" hdr="0" ftr="0" dt="0"/>
  <p:txStyles>
    <p:titleStyle>
      <a:lvl1pPr algn="l" defTabSz="914367" rtl="0" eaLnBrk="1" latinLnBrk="0" hangingPunct="1">
        <a:lnSpc>
          <a:spcPct val="90000"/>
        </a:lnSpc>
        <a:spcBef>
          <a:spcPct val="0"/>
        </a:spcBef>
        <a:buNone/>
        <a:defRPr lang="en-US" sz="3137"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75DDC-91FA-4B4F-80F0-5119D2F580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478E08-C72A-480F-ADD1-265F2671A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407181-FFBA-43A8-B972-BE01A1F69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66CC3-2FA3-4A9F-B81C-05C6AF79D458}" type="datetimeFigureOut">
              <a:rPr lang="en-GB" smtClean="0"/>
              <a:t>09/06/2021</a:t>
            </a:fld>
            <a:endParaRPr lang="en-GB"/>
          </a:p>
        </p:txBody>
      </p:sp>
      <p:sp>
        <p:nvSpPr>
          <p:cNvPr id="5" name="Footer Placeholder 4">
            <a:extLst>
              <a:ext uri="{FF2B5EF4-FFF2-40B4-BE49-F238E27FC236}">
                <a16:creationId xmlns:a16="http://schemas.microsoft.com/office/drawing/2014/main" id="{92D19B70-BBA9-426B-A589-777E945CC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83AB89-0F00-4EBE-9829-49309505F7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A695C-8393-4B06-A8D5-00C7959ABC09}" type="slidenum">
              <a:rPr lang="en-GB" smtClean="0"/>
              <a:t>‹#›</a:t>
            </a:fld>
            <a:endParaRPr lang="en-GB"/>
          </a:p>
        </p:txBody>
      </p:sp>
    </p:spTree>
    <p:extLst>
      <p:ext uri="{BB962C8B-B14F-4D97-AF65-F5344CB8AC3E}">
        <p14:creationId xmlns:p14="http://schemas.microsoft.com/office/powerpoint/2010/main" val="2998763134"/>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351543855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56.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jpe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0.xml"/><Relationship Id="rId1" Type="http://schemas.openxmlformats.org/officeDocument/2006/relationships/slideLayout" Target="../slideLayouts/slideLayout56.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sv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 Id="rId9" Type="http://schemas.openxmlformats.org/officeDocument/2006/relationships/image" Target="../media/image33.svg"/></Relationships>
</file>

<file path=ppt/slides/_rels/slide2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96.sv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5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5.sv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5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8.xml"/><Relationship Id="rId1" Type="http://schemas.openxmlformats.org/officeDocument/2006/relationships/slideLayout" Target="../slideLayouts/slideLayout56.xml"/><Relationship Id="rId4" Type="http://schemas.openxmlformats.org/officeDocument/2006/relationships/image" Target="../media/image103.emf"/></Relationships>
</file>

<file path=ppt/slides/_rels/slide34.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9.xml"/><Relationship Id="rId1" Type="http://schemas.openxmlformats.org/officeDocument/2006/relationships/slideLayout" Target="../slideLayouts/slideLayout56.xml"/><Relationship Id="rId4" Type="http://schemas.openxmlformats.org/officeDocument/2006/relationships/image" Target="../media/image103.emf"/></Relationships>
</file>

<file path=ppt/slides/_rels/slide3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5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11.sv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15.svg"/></Relationships>
</file>

<file path=ppt/slides/_rels/slide41.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119.sv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7.svg"/></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59.xml"/><Relationship Id="rId5" Type="http://schemas.openxmlformats.org/officeDocument/2006/relationships/image" Target="../media/image130.png"/><Relationship Id="rId4" Type="http://schemas.openxmlformats.org/officeDocument/2006/relationships/image" Target="../media/image12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026" name="Picture 2" descr="May be an image of nature">
            <a:extLst>
              <a:ext uri="{FF2B5EF4-FFF2-40B4-BE49-F238E27FC236}">
                <a16:creationId xmlns:a16="http://schemas.microsoft.com/office/drawing/2014/main" id="{AB2E0A80-EB10-4FAE-9497-32FFA21079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64728" y="2"/>
            <a:ext cx="6927272" cy="5330949"/>
          </a:xfrm>
          <a:custGeom>
            <a:avLst/>
            <a:gdLst/>
            <a:ahLst/>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158F2A61-95B0-43A3-948E-37A2B5589F9C}"/>
              </a:ext>
            </a:extLst>
          </p:cNvPr>
          <p:cNvSpPr>
            <a:spLocks noGrp="1"/>
          </p:cNvSpPr>
          <p:nvPr>
            <p:ph type="ctrTitle"/>
          </p:nvPr>
        </p:nvSpPr>
        <p:spPr>
          <a:xfrm>
            <a:off x="453261" y="2471648"/>
            <a:ext cx="5706037" cy="2590800"/>
          </a:xfrm>
        </p:spPr>
        <p:txBody>
          <a:bodyPr>
            <a:normAutofit/>
          </a:bodyPr>
          <a:lstStyle/>
          <a:p>
            <a:pPr algn="l"/>
            <a:r>
              <a:rPr lang="en-GB" sz="4000" b="1" dirty="0">
                <a:effectLst/>
                <a:latin typeface="Segoe UI Semibold (Headings)"/>
                <a:ea typeface="Calibri" panose="020F0502020204030204" pitchFamily="34" charset="0"/>
              </a:rPr>
              <a:t>Start your datacentre transformation journey with Azure Migrate</a:t>
            </a:r>
            <a:br>
              <a:rPr lang="en-GB" sz="4000" b="1" dirty="0">
                <a:effectLst/>
                <a:latin typeface="Segoe UI Semibold (Headings)"/>
                <a:ea typeface="Calibri" panose="020F0502020204030204" pitchFamily="34" charset="0"/>
              </a:rPr>
            </a:br>
            <a:endParaRPr lang="en-GB" sz="4000" b="1" dirty="0">
              <a:latin typeface="Segoe UI Semibold (Headings)"/>
            </a:endParaRPr>
          </a:p>
        </p:txBody>
      </p:sp>
      <p:sp>
        <p:nvSpPr>
          <p:cNvPr id="3" name="Subtitle 2">
            <a:extLst>
              <a:ext uri="{FF2B5EF4-FFF2-40B4-BE49-F238E27FC236}">
                <a16:creationId xmlns:a16="http://schemas.microsoft.com/office/drawing/2014/main" id="{96FFB721-5BBF-49CC-A4FA-C47371CAB4BC}"/>
              </a:ext>
            </a:extLst>
          </p:cNvPr>
          <p:cNvSpPr>
            <a:spLocks noGrp="1"/>
          </p:cNvSpPr>
          <p:nvPr>
            <p:ph type="subTitle" idx="1"/>
          </p:nvPr>
        </p:nvSpPr>
        <p:spPr>
          <a:xfrm>
            <a:off x="511534" y="4572001"/>
            <a:ext cx="4572000" cy="1524000"/>
          </a:xfrm>
        </p:spPr>
        <p:txBody>
          <a:bodyPr>
            <a:normAutofit lnSpcReduction="10000"/>
          </a:bodyPr>
          <a:lstStyle/>
          <a:p>
            <a:pPr algn="l"/>
            <a:r>
              <a:rPr lang="en-GB" sz="2000" dirty="0"/>
              <a:t>Sarah Lean</a:t>
            </a:r>
            <a:br>
              <a:rPr lang="en-GB" sz="2000" dirty="0"/>
            </a:br>
            <a:r>
              <a:rPr lang="en-GB" sz="2000" dirty="0"/>
              <a:t>Senior Cloud Advocate</a:t>
            </a:r>
            <a:br>
              <a:rPr lang="en-GB" sz="2000" dirty="0"/>
            </a:br>
            <a:r>
              <a:rPr lang="en-GB" sz="2000" dirty="0"/>
              <a:t>@Techielass</a:t>
            </a:r>
            <a:br>
              <a:rPr lang="en-GB" sz="2000" dirty="0"/>
            </a:br>
            <a:r>
              <a:rPr lang="en-GB" sz="2000" dirty="0"/>
              <a:t>www.techielass.com</a:t>
            </a:r>
          </a:p>
        </p:txBody>
      </p:sp>
    </p:spTree>
    <p:extLst>
      <p:ext uri="{BB962C8B-B14F-4D97-AF65-F5344CB8AC3E}">
        <p14:creationId xmlns:p14="http://schemas.microsoft.com/office/powerpoint/2010/main" val="10603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140" b="0" i="0" u="none" strike="noStrike" kern="1200" cap="none" spc="0" normalizeH="0" baseline="0" noProof="0" dirty="0">
                <a:ln>
                  <a:noFill/>
                </a:ln>
                <a:solidFill>
                  <a:srgbClr val="4C4D4C"/>
                </a:solidFill>
                <a:effectLst/>
                <a:uLnTx/>
                <a:uFillTx/>
                <a:latin typeface="Segoe UI Semibold (Headings)"/>
                <a:ea typeface="+mn-ea"/>
                <a:cs typeface="+mn-cs"/>
              </a:rPr>
              <a:t>Staff Training</a:t>
            </a:r>
          </a:p>
        </p:txBody>
      </p:sp>
      <p:sp>
        <p:nvSpPr>
          <p:cNvPr id="2" name="AutoShape 2" descr="MSC17_dataCenter_052">
            <a:extLst>
              <a:ext uri="{FF2B5EF4-FFF2-40B4-BE49-F238E27FC236}">
                <a16:creationId xmlns:a16="http://schemas.microsoft.com/office/drawing/2014/main" id="{8F027482-5F73-4461-93C9-0572DFD3C5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2" descr="MSC17_dataCenter_052">
            <a:extLst>
              <a:ext uri="{FF2B5EF4-FFF2-40B4-BE49-F238E27FC236}">
                <a16:creationId xmlns:a16="http://schemas.microsoft.com/office/drawing/2014/main" id="{669EA282-38C6-4DE5-ABE1-A3688493E6F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2" descr="MSC17_dataCenter_052">
            <a:extLst>
              <a:ext uri="{FF2B5EF4-FFF2-40B4-BE49-F238E27FC236}">
                <a16:creationId xmlns:a16="http://schemas.microsoft.com/office/drawing/2014/main" id="{CF4576BD-C5D4-4472-AD63-5F7B2E85607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person explaining something to a group of people&#10;&#10;Description automatically generated with low confidence">
            <a:extLst>
              <a:ext uri="{FF2B5EF4-FFF2-40B4-BE49-F238E27FC236}">
                <a16:creationId xmlns:a16="http://schemas.microsoft.com/office/drawing/2014/main" id="{EAD52C9D-34F8-4506-B645-58DAE43CE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469" y="-80356"/>
            <a:ext cx="9888330" cy="6573167"/>
          </a:xfrm>
          <a:prstGeom prst="rect">
            <a:avLst/>
          </a:prstGeom>
        </p:spPr>
      </p:pic>
    </p:spTree>
    <p:extLst>
      <p:ext uri="{BB962C8B-B14F-4D97-AF65-F5344CB8AC3E}">
        <p14:creationId xmlns:p14="http://schemas.microsoft.com/office/powerpoint/2010/main" val="322336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140" b="0" i="0" u="none" strike="noStrike" kern="1200" cap="none" spc="0" normalizeH="0" baseline="0" noProof="0" dirty="0">
                <a:ln>
                  <a:noFill/>
                </a:ln>
                <a:solidFill>
                  <a:srgbClr val="4C4D4C"/>
                </a:solidFill>
                <a:effectLst/>
                <a:uLnTx/>
                <a:uFillTx/>
                <a:latin typeface="Segoe UI Semibold (Headings)"/>
                <a:ea typeface="+mn-ea"/>
                <a:cs typeface="+mn-cs"/>
              </a:rPr>
              <a:t>Tooling</a:t>
            </a:r>
          </a:p>
        </p:txBody>
      </p:sp>
      <p:pic>
        <p:nvPicPr>
          <p:cNvPr id="4" name="Graphic 3" descr="Mining tools with solid fill">
            <a:extLst>
              <a:ext uri="{FF2B5EF4-FFF2-40B4-BE49-F238E27FC236}">
                <a16:creationId xmlns:a16="http://schemas.microsoft.com/office/drawing/2014/main" id="{A1C9A262-8FC6-41FF-B4CD-6391DC1992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3777" y="1389652"/>
            <a:ext cx="4578350" cy="4578350"/>
          </a:xfrm>
          <a:prstGeom prst="rect">
            <a:avLst/>
          </a:prstGeom>
        </p:spPr>
      </p:pic>
    </p:spTree>
    <p:extLst>
      <p:ext uri="{BB962C8B-B14F-4D97-AF65-F5344CB8AC3E}">
        <p14:creationId xmlns:p14="http://schemas.microsoft.com/office/powerpoint/2010/main" val="1778602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92FE-D8A9-49AC-AF0E-FE9CC88A858F}"/>
              </a:ext>
            </a:extLst>
          </p:cNvPr>
          <p:cNvSpPr>
            <a:spLocks noGrp="1"/>
          </p:cNvSpPr>
          <p:nvPr>
            <p:ph type="title"/>
          </p:nvPr>
        </p:nvSpPr>
        <p:spPr>
          <a:xfrm>
            <a:off x="1830801" y="334549"/>
            <a:ext cx="11336038" cy="758022"/>
          </a:xfrm>
          <a:prstGeom prst="rect">
            <a:avLst/>
          </a:prstGeom>
        </p:spPr>
        <p:txBody>
          <a:bodyPr/>
          <a:lstStyle/>
          <a:p>
            <a:r>
              <a:rPr lang="en-GB" sz="3140" dirty="0">
                <a:solidFill>
                  <a:schemeClr val="accent1"/>
                </a:solidFill>
                <a:latin typeface="Segoe UI Semibold (Headings)"/>
              </a:rPr>
              <a:t>Azure Migrate timeline</a:t>
            </a:r>
          </a:p>
        </p:txBody>
      </p:sp>
      <p:grpSp>
        <p:nvGrpSpPr>
          <p:cNvPr id="3" name="Picture 52">
            <a:extLst>
              <a:ext uri="{FF2B5EF4-FFF2-40B4-BE49-F238E27FC236}">
                <a16:creationId xmlns:a16="http://schemas.microsoft.com/office/drawing/2014/main" id="{65C7CD62-0DEE-4462-BF0D-BB77BF0055A6}"/>
              </a:ext>
            </a:extLst>
          </p:cNvPr>
          <p:cNvGrpSpPr>
            <a:grpSpLocks noChangeAspect="1"/>
          </p:cNvGrpSpPr>
          <p:nvPr/>
        </p:nvGrpSpPr>
        <p:grpSpPr>
          <a:xfrm>
            <a:off x="430749" y="398454"/>
            <a:ext cx="1219558" cy="731519"/>
            <a:chOff x="2653753" y="2591824"/>
            <a:chExt cx="1624919" cy="1033449"/>
          </a:xfrm>
        </p:grpSpPr>
        <p:sp>
          <p:nvSpPr>
            <p:cNvPr id="20" name="Freeform: Shape 19">
              <a:extLst>
                <a:ext uri="{FF2B5EF4-FFF2-40B4-BE49-F238E27FC236}">
                  <a16:creationId xmlns:a16="http://schemas.microsoft.com/office/drawing/2014/main" id="{832FA4A4-9E34-4F0E-9A32-B8738F5AC83F}"/>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531FAFF-3110-4166-8C9A-FF67C19ADA7C}"/>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B492CBD-4890-4E55-9372-F564907DD5DC}"/>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78F8B0AE-F0B4-4EB2-A0DD-86FB0D07E1B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571A946-3B98-4566-843C-1A21CF8BAA2C}"/>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7C50FE5-0B56-4156-9D85-FACB5CF0BAAE}"/>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aphicFrame>
        <p:nvGraphicFramePr>
          <p:cNvPr id="4" name="Diagram 3">
            <a:extLst>
              <a:ext uri="{FF2B5EF4-FFF2-40B4-BE49-F238E27FC236}">
                <a16:creationId xmlns:a16="http://schemas.microsoft.com/office/drawing/2014/main" id="{F4FF46B5-3A41-4EF6-A755-D03446A66A09}"/>
              </a:ext>
            </a:extLst>
          </p:cNvPr>
          <p:cNvGraphicFramePr/>
          <p:nvPr>
            <p:extLst>
              <p:ext uri="{D42A27DB-BD31-4B8C-83A1-F6EECF244321}">
                <p14:modId xmlns:p14="http://schemas.microsoft.com/office/powerpoint/2010/main" val="1834075020"/>
              </p:ext>
            </p:extLst>
          </p:nvPr>
        </p:nvGraphicFramePr>
        <p:xfrm>
          <a:off x="162560" y="686001"/>
          <a:ext cx="11866880" cy="5739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6394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28A7-5146-4FFF-BFF0-28C076E8A139}"/>
              </a:ext>
            </a:extLst>
          </p:cNvPr>
          <p:cNvSpPr>
            <a:spLocks noGrp="1"/>
          </p:cNvSpPr>
          <p:nvPr>
            <p:ph type="title"/>
          </p:nvPr>
        </p:nvSpPr>
        <p:spPr/>
        <p:txBody>
          <a:bodyPr/>
          <a:lstStyle/>
          <a:p>
            <a:r>
              <a:rPr lang="en-US" dirty="0"/>
              <a:t>Choice of tools for every stage and every requirement</a:t>
            </a:r>
          </a:p>
        </p:txBody>
      </p:sp>
      <p:sp>
        <p:nvSpPr>
          <p:cNvPr id="99" name="TextBox 98">
            <a:extLst>
              <a:ext uri="{FF2B5EF4-FFF2-40B4-BE49-F238E27FC236}">
                <a16:creationId xmlns:a16="http://schemas.microsoft.com/office/drawing/2014/main" id="{FB63413F-E738-42F5-8A9C-DF27EB97BD41}"/>
              </a:ext>
            </a:extLst>
          </p:cNvPr>
          <p:cNvSpPr txBox="1"/>
          <p:nvPr/>
        </p:nvSpPr>
        <p:spPr>
          <a:xfrm>
            <a:off x="568972" y="1259475"/>
            <a:ext cx="1660477" cy="36207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pPr defTabSz="914367"/>
            <a:r>
              <a:rPr lang="en-US" sz="2353" dirty="0">
                <a:solidFill>
                  <a:srgbClr val="0078D3"/>
                </a:solidFill>
              </a:rPr>
              <a:t>Servers</a:t>
            </a:r>
          </a:p>
        </p:txBody>
      </p:sp>
      <p:cxnSp>
        <p:nvCxnSpPr>
          <p:cNvPr id="11" name="Straight Connector 10">
            <a:extLst>
              <a:ext uri="{FF2B5EF4-FFF2-40B4-BE49-F238E27FC236}">
                <a16:creationId xmlns:a16="http://schemas.microsoft.com/office/drawing/2014/main" id="{8C34C77E-BFDA-49C5-A015-FED53599E475}"/>
              </a:ext>
            </a:extLst>
          </p:cNvPr>
          <p:cNvCxnSpPr>
            <a:cxnSpLocks/>
          </p:cNvCxnSpPr>
          <p:nvPr/>
        </p:nvCxnSpPr>
        <p:spPr>
          <a:xfrm>
            <a:off x="2597874" y="1183430"/>
            <a:ext cx="0" cy="542536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9B2EB0-7AD9-479E-82AB-F8BD4AB51817}"/>
              </a:ext>
            </a:extLst>
          </p:cNvPr>
          <p:cNvCxnSpPr>
            <a:cxnSpLocks/>
          </p:cNvCxnSpPr>
          <p:nvPr/>
        </p:nvCxnSpPr>
        <p:spPr>
          <a:xfrm>
            <a:off x="4794523" y="1183430"/>
            <a:ext cx="0" cy="542536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BEA18F-329F-45B7-A845-D45C7D505899}"/>
              </a:ext>
            </a:extLst>
          </p:cNvPr>
          <p:cNvCxnSpPr>
            <a:cxnSpLocks/>
          </p:cNvCxnSpPr>
          <p:nvPr/>
        </p:nvCxnSpPr>
        <p:spPr>
          <a:xfrm>
            <a:off x="7156085" y="1151836"/>
            <a:ext cx="0" cy="542536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DF2F70-CECE-4B82-8C59-C6B9BBB0C925}"/>
              </a:ext>
            </a:extLst>
          </p:cNvPr>
          <p:cNvCxnSpPr>
            <a:cxnSpLocks/>
          </p:cNvCxnSpPr>
          <p:nvPr/>
        </p:nvCxnSpPr>
        <p:spPr>
          <a:xfrm>
            <a:off x="9601915" y="1126063"/>
            <a:ext cx="0" cy="542536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85800AA-E853-6E4A-A097-834511BB384B}"/>
              </a:ext>
            </a:extLst>
          </p:cNvPr>
          <p:cNvGrpSpPr/>
          <p:nvPr/>
        </p:nvGrpSpPr>
        <p:grpSpPr>
          <a:xfrm>
            <a:off x="566074" y="6005826"/>
            <a:ext cx="8933223" cy="512132"/>
            <a:chOff x="577424" y="6125758"/>
            <a:chExt cx="9112353" cy="522401"/>
          </a:xfrm>
        </p:grpSpPr>
        <p:pic>
          <p:nvPicPr>
            <p:cNvPr id="39" name="Picture 2" descr="Image result for cloudamize logo">
              <a:extLst>
                <a:ext uri="{FF2B5EF4-FFF2-40B4-BE49-F238E27FC236}">
                  <a16:creationId xmlns:a16="http://schemas.microsoft.com/office/drawing/2014/main" id="{B119C207-8CDB-441E-AF9B-63F6CFBFB0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7424" y="6292812"/>
              <a:ext cx="1514226" cy="1882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CB3B7E90-F8DE-44B1-9E57-A8206469F39C}"/>
                </a:ext>
              </a:extLst>
            </p:cNvPr>
            <p:cNvSpPr/>
            <p:nvPr/>
          </p:nvSpPr>
          <p:spPr bwMode="auto">
            <a:xfrm>
              <a:off x="993518" y="6208701"/>
              <a:ext cx="1114335" cy="3565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55B13D6-357C-46F8-9E13-E3FA57966C2A}"/>
                </a:ext>
              </a:extLst>
            </p:cNvPr>
            <p:cNvPicPr>
              <a:picLocks noChangeAspect="1"/>
            </p:cNvPicPr>
            <p:nvPr/>
          </p:nvPicPr>
          <p:blipFill>
            <a:blip r:embed="rId4"/>
            <a:stretch>
              <a:fillRect/>
            </a:stretch>
          </p:blipFill>
          <p:spPr>
            <a:xfrm>
              <a:off x="6252811" y="6171231"/>
              <a:ext cx="668333" cy="431455"/>
            </a:xfrm>
            <a:prstGeom prst="rect">
              <a:avLst/>
            </a:prstGeom>
          </p:spPr>
        </p:pic>
        <p:sp>
          <p:nvSpPr>
            <p:cNvPr id="15" name="TextBox 14">
              <a:extLst>
                <a:ext uri="{FF2B5EF4-FFF2-40B4-BE49-F238E27FC236}">
                  <a16:creationId xmlns:a16="http://schemas.microsoft.com/office/drawing/2014/main" id="{325A14B6-9214-4D9F-912F-475A0CB22F84}"/>
                </a:ext>
              </a:extLst>
            </p:cNvPr>
            <p:cNvSpPr txBox="1"/>
            <p:nvPr/>
          </p:nvSpPr>
          <p:spPr>
            <a:xfrm>
              <a:off x="993518"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pPr defTabSz="914192"/>
              <a:r>
                <a:rPr lang="en-US" sz="1372" dirty="0" err="1"/>
                <a:t>Cloudamize</a:t>
              </a:r>
              <a:endParaRPr lang="en-US" sz="1372" dirty="0"/>
            </a:p>
          </p:txBody>
        </p:sp>
        <p:pic>
          <p:nvPicPr>
            <p:cNvPr id="34" name="Picture 33">
              <a:extLst>
                <a:ext uri="{FF2B5EF4-FFF2-40B4-BE49-F238E27FC236}">
                  <a16:creationId xmlns:a16="http://schemas.microsoft.com/office/drawing/2014/main" id="{FE1A480C-8AF4-4981-9F57-46A174CE6900}"/>
                </a:ext>
              </a:extLst>
            </p:cNvPr>
            <p:cNvPicPr>
              <a:picLocks noChangeAspect="1"/>
            </p:cNvPicPr>
            <p:nvPr/>
          </p:nvPicPr>
          <p:blipFill>
            <a:blip r:embed="rId5"/>
            <a:stretch>
              <a:fillRect/>
            </a:stretch>
          </p:blipFill>
          <p:spPr>
            <a:xfrm>
              <a:off x="2432107" y="6173022"/>
              <a:ext cx="408714" cy="427873"/>
            </a:xfrm>
            <a:prstGeom prst="rect">
              <a:avLst/>
            </a:prstGeom>
          </p:spPr>
        </p:pic>
        <p:sp>
          <p:nvSpPr>
            <p:cNvPr id="35" name="TextBox 34">
              <a:extLst>
                <a:ext uri="{FF2B5EF4-FFF2-40B4-BE49-F238E27FC236}">
                  <a16:creationId xmlns:a16="http://schemas.microsoft.com/office/drawing/2014/main" id="{4817CA4C-A785-4D92-AF47-6592E44A3DED}"/>
                </a:ext>
              </a:extLst>
            </p:cNvPr>
            <p:cNvSpPr txBox="1"/>
            <p:nvPr/>
          </p:nvSpPr>
          <p:spPr>
            <a:xfrm>
              <a:off x="2826176"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pPr defTabSz="914192"/>
              <a:r>
                <a:rPr lang="en-US" sz="1372" dirty="0" err="1"/>
                <a:t>Turbonomic</a:t>
              </a:r>
              <a:endParaRPr lang="en-US" sz="1372" dirty="0"/>
            </a:p>
          </p:txBody>
        </p:sp>
        <p:pic>
          <p:nvPicPr>
            <p:cNvPr id="37" name="Picture 36">
              <a:extLst>
                <a:ext uri="{FF2B5EF4-FFF2-40B4-BE49-F238E27FC236}">
                  <a16:creationId xmlns:a16="http://schemas.microsoft.com/office/drawing/2014/main" id="{7C870661-39C5-4073-B720-E22A7BAFFF6C}"/>
                </a:ext>
              </a:extLst>
            </p:cNvPr>
            <p:cNvPicPr>
              <a:picLocks noChangeAspect="1"/>
            </p:cNvPicPr>
            <p:nvPr/>
          </p:nvPicPr>
          <p:blipFill>
            <a:blip r:embed="rId6"/>
            <a:stretch>
              <a:fillRect/>
            </a:stretch>
          </p:blipFill>
          <p:spPr>
            <a:xfrm>
              <a:off x="4138983" y="6125758"/>
              <a:ext cx="530564" cy="522401"/>
            </a:xfrm>
            <a:prstGeom prst="rect">
              <a:avLst/>
            </a:prstGeom>
          </p:spPr>
        </p:pic>
        <p:sp>
          <p:nvSpPr>
            <p:cNvPr id="38" name="TextBox 37">
              <a:extLst>
                <a:ext uri="{FF2B5EF4-FFF2-40B4-BE49-F238E27FC236}">
                  <a16:creationId xmlns:a16="http://schemas.microsoft.com/office/drawing/2014/main" id="{DC6414C9-E75F-4B86-937E-37CFA7A301DF}"/>
                </a:ext>
              </a:extLst>
            </p:cNvPr>
            <p:cNvSpPr txBox="1"/>
            <p:nvPr/>
          </p:nvSpPr>
          <p:spPr>
            <a:xfrm>
              <a:off x="4699142" y="6279236"/>
              <a:ext cx="1265178"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pPr defTabSz="914192"/>
              <a:r>
                <a:rPr lang="en-US" sz="1372" dirty="0" err="1"/>
                <a:t>UnifyCloud</a:t>
              </a:r>
              <a:endParaRPr lang="en-US" sz="1372" dirty="0"/>
            </a:p>
          </p:txBody>
        </p:sp>
        <p:sp>
          <p:nvSpPr>
            <p:cNvPr id="43" name="TextBox 42">
              <a:extLst>
                <a:ext uri="{FF2B5EF4-FFF2-40B4-BE49-F238E27FC236}">
                  <a16:creationId xmlns:a16="http://schemas.microsoft.com/office/drawing/2014/main" id="{10A72D05-C214-463A-88E1-CC8AC5085AAA}"/>
                </a:ext>
              </a:extLst>
            </p:cNvPr>
            <p:cNvSpPr txBox="1"/>
            <p:nvPr/>
          </p:nvSpPr>
          <p:spPr>
            <a:xfrm>
              <a:off x="6920620"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pPr defTabSz="914192"/>
              <a:r>
                <a:rPr lang="en-US" sz="1372" dirty="0"/>
                <a:t>Device42</a:t>
              </a:r>
            </a:p>
          </p:txBody>
        </p:sp>
        <p:pic>
          <p:nvPicPr>
            <p:cNvPr id="46" name="Picture 45">
              <a:extLst>
                <a:ext uri="{FF2B5EF4-FFF2-40B4-BE49-F238E27FC236}">
                  <a16:creationId xmlns:a16="http://schemas.microsoft.com/office/drawing/2014/main" id="{E26B020D-530A-4BDD-ACDF-20542C3A7442}"/>
                </a:ext>
              </a:extLst>
            </p:cNvPr>
            <p:cNvPicPr>
              <a:picLocks noChangeAspect="1"/>
            </p:cNvPicPr>
            <p:nvPr/>
          </p:nvPicPr>
          <p:blipFill>
            <a:blip r:embed="rId7"/>
            <a:stretch>
              <a:fillRect/>
            </a:stretch>
          </p:blipFill>
          <p:spPr>
            <a:xfrm>
              <a:off x="8214036" y="6228542"/>
              <a:ext cx="424435" cy="316832"/>
            </a:xfrm>
            <a:prstGeom prst="rect">
              <a:avLst/>
            </a:prstGeom>
          </p:spPr>
        </p:pic>
        <p:sp>
          <p:nvSpPr>
            <p:cNvPr id="48" name="TextBox 47">
              <a:extLst>
                <a:ext uri="{FF2B5EF4-FFF2-40B4-BE49-F238E27FC236}">
                  <a16:creationId xmlns:a16="http://schemas.microsoft.com/office/drawing/2014/main" id="{DC872553-B46D-403B-BCA7-34ECBD63A083}"/>
                </a:ext>
              </a:extLst>
            </p:cNvPr>
            <p:cNvSpPr txBox="1"/>
            <p:nvPr/>
          </p:nvSpPr>
          <p:spPr>
            <a:xfrm>
              <a:off x="8618216" y="6279236"/>
              <a:ext cx="1071561"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pPr defTabSz="914192"/>
              <a:r>
                <a:rPr lang="en-US" sz="1372"/>
                <a:t>RackWare</a:t>
              </a:r>
              <a:endParaRPr lang="en-US" sz="1372" dirty="0"/>
            </a:p>
          </p:txBody>
        </p:sp>
      </p:grpSp>
      <p:cxnSp>
        <p:nvCxnSpPr>
          <p:cNvPr id="16" name="Straight Connector 15">
            <a:extLst>
              <a:ext uri="{FF2B5EF4-FFF2-40B4-BE49-F238E27FC236}">
                <a16:creationId xmlns:a16="http://schemas.microsoft.com/office/drawing/2014/main" id="{7923599D-19B4-B741-932A-256F77FD07D4}"/>
              </a:ext>
            </a:extLst>
          </p:cNvPr>
          <p:cNvCxnSpPr/>
          <p:nvPr/>
        </p:nvCxnSpPr>
        <p:spPr>
          <a:xfrm>
            <a:off x="2731722" y="1218692"/>
            <a:ext cx="0" cy="393504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A56CA68-3C64-F347-8E35-7AD96C9DADF1}"/>
              </a:ext>
            </a:extLst>
          </p:cNvPr>
          <p:cNvGrpSpPr/>
          <p:nvPr/>
        </p:nvGrpSpPr>
        <p:grpSpPr>
          <a:xfrm>
            <a:off x="10126451" y="1704000"/>
            <a:ext cx="1980436" cy="923915"/>
            <a:chOff x="10329507" y="1737672"/>
            <a:chExt cx="2020148" cy="942441"/>
          </a:xfrm>
        </p:grpSpPr>
        <p:pic>
          <p:nvPicPr>
            <p:cNvPr id="68" name="Graphic 67">
              <a:extLst>
                <a:ext uri="{FF2B5EF4-FFF2-40B4-BE49-F238E27FC236}">
                  <a16:creationId xmlns:a16="http://schemas.microsoft.com/office/drawing/2014/main" id="{B719D82F-1D76-4B86-806F-2A769C77C87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29507" y="1737672"/>
              <a:ext cx="465041" cy="445111"/>
            </a:xfrm>
            <a:prstGeom prst="rect">
              <a:avLst/>
            </a:prstGeom>
          </p:spPr>
        </p:pic>
        <p:sp>
          <p:nvSpPr>
            <p:cNvPr id="23" name="TextBox 22">
              <a:extLst>
                <a:ext uri="{FF2B5EF4-FFF2-40B4-BE49-F238E27FC236}">
                  <a16:creationId xmlns:a16="http://schemas.microsoft.com/office/drawing/2014/main" id="{487F7B54-F1C0-4D40-83C8-0B36637E870C}"/>
                </a:ext>
              </a:extLst>
            </p:cNvPr>
            <p:cNvSpPr txBox="1"/>
            <p:nvPr/>
          </p:nvSpPr>
          <p:spPr>
            <a:xfrm>
              <a:off x="10347575" y="2249226"/>
              <a:ext cx="2002080" cy="430887"/>
            </a:xfrm>
            <a:prstGeom prst="rect">
              <a:avLst/>
            </a:prstGeom>
            <a:noFill/>
          </p:spPr>
          <p:txBody>
            <a:bodyPr wrap="square" lIns="0" tIns="0" rIns="0" bIns="0" rtlCol="0">
              <a:spAutoFit/>
            </a:bodyPr>
            <a:lstStyle/>
            <a:p>
              <a:pPr defTabSz="914192">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Azure Databox</a:t>
              </a:r>
            </a:p>
            <a:p>
              <a:pPr defTabSz="914192">
                <a:defRPr/>
              </a:pPr>
              <a:endParaRPr lang="en-US" sz="1372"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p:txBody>
        </p:sp>
      </p:grpSp>
      <p:grpSp>
        <p:nvGrpSpPr>
          <p:cNvPr id="3" name="Group 2">
            <a:extLst>
              <a:ext uri="{FF2B5EF4-FFF2-40B4-BE49-F238E27FC236}">
                <a16:creationId xmlns:a16="http://schemas.microsoft.com/office/drawing/2014/main" id="{2F74BF92-9DD9-5149-AA96-154ADDAE8965}"/>
              </a:ext>
            </a:extLst>
          </p:cNvPr>
          <p:cNvGrpSpPr/>
          <p:nvPr/>
        </p:nvGrpSpPr>
        <p:grpSpPr>
          <a:xfrm>
            <a:off x="506918" y="1765764"/>
            <a:ext cx="2061609" cy="3242597"/>
            <a:chOff x="517082" y="1800675"/>
            <a:chExt cx="2102949" cy="3307618"/>
          </a:xfrm>
        </p:grpSpPr>
        <p:grpSp>
          <p:nvGrpSpPr>
            <p:cNvPr id="51" name="Picture 52">
              <a:extLst>
                <a:ext uri="{FF2B5EF4-FFF2-40B4-BE49-F238E27FC236}">
                  <a16:creationId xmlns:a16="http://schemas.microsoft.com/office/drawing/2014/main" id="{E5DDA6F0-9641-4BED-B69B-22C4D5FB54CB}"/>
                </a:ext>
              </a:extLst>
            </p:cNvPr>
            <p:cNvGrpSpPr/>
            <p:nvPr/>
          </p:nvGrpSpPr>
          <p:grpSpPr>
            <a:xfrm>
              <a:off x="547312" y="1800675"/>
              <a:ext cx="450314" cy="319105"/>
              <a:chOff x="2653753" y="2591824"/>
              <a:chExt cx="1624919" cy="1033449"/>
            </a:xfrm>
          </p:grpSpPr>
          <p:sp>
            <p:nvSpPr>
              <p:cNvPr id="52" name="Freeform: Shape 51">
                <a:extLst>
                  <a:ext uri="{FF2B5EF4-FFF2-40B4-BE49-F238E27FC236}">
                    <a16:creationId xmlns:a16="http://schemas.microsoft.com/office/drawing/2014/main" id="{6A967DAE-B094-4823-8B68-E62378A849C2}"/>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53" name="Freeform: Shape 52">
                <a:extLst>
                  <a:ext uri="{FF2B5EF4-FFF2-40B4-BE49-F238E27FC236}">
                    <a16:creationId xmlns:a16="http://schemas.microsoft.com/office/drawing/2014/main" id="{F312DE7B-B95A-4B12-A984-98C875E0EA4F}"/>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54" name="Freeform: Shape 53">
                <a:extLst>
                  <a:ext uri="{FF2B5EF4-FFF2-40B4-BE49-F238E27FC236}">
                    <a16:creationId xmlns:a16="http://schemas.microsoft.com/office/drawing/2014/main" id="{74D37F8D-FA86-4FDD-A033-45D825870F8C}"/>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55" name="Freeform: Shape 54">
                <a:extLst>
                  <a:ext uri="{FF2B5EF4-FFF2-40B4-BE49-F238E27FC236}">
                    <a16:creationId xmlns:a16="http://schemas.microsoft.com/office/drawing/2014/main" id="{94CFEDD6-C71C-4318-94AF-953DF2F4491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56" name="Freeform: Shape 55">
                <a:extLst>
                  <a:ext uri="{FF2B5EF4-FFF2-40B4-BE49-F238E27FC236}">
                    <a16:creationId xmlns:a16="http://schemas.microsoft.com/office/drawing/2014/main" id="{B8F81972-BE08-4A72-8C3E-DE9A0130A9E5}"/>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57" name="Freeform: Shape 56">
                <a:extLst>
                  <a:ext uri="{FF2B5EF4-FFF2-40B4-BE49-F238E27FC236}">
                    <a16:creationId xmlns:a16="http://schemas.microsoft.com/office/drawing/2014/main" id="{C7BAEC62-F8EC-4E5A-B9DE-4D1CCE10929D}"/>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grpSp>
        <p:grpSp>
          <p:nvGrpSpPr>
            <p:cNvPr id="58" name="Picture 52">
              <a:extLst>
                <a:ext uri="{FF2B5EF4-FFF2-40B4-BE49-F238E27FC236}">
                  <a16:creationId xmlns:a16="http://schemas.microsoft.com/office/drawing/2014/main" id="{9CC5077D-6314-4467-8852-71FCADED70EA}"/>
                </a:ext>
              </a:extLst>
            </p:cNvPr>
            <p:cNvGrpSpPr/>
            <p:nvPr/>
          </p:nvGrpSpPr>
          <p:grpSpPr>
            <a:xfrm>
              <a:off x="517082" y="3300726"/>
              <a:ext cx="450314" cy="319105"/>
              <a:chOff x="2653753" y="2591824"/>
              <a:chExt cx="1624919" cy="1033449"/>
            </a:xfrm>
          </p:grpSpPr>
          <p:sp>
            <p:nvSpPr>
              <p:cNvPr id="59" name="Freeform: Shape 58">
                <a:extLst>
                  <a:ext uri="{FF2B5EF4-FFF2-40B4-BE49-F238E27FC236}">
                    <a16:creationId xmlns:a16="http://schemas.microsoft.com/office/drawing/2014/main" id="{4057707F-4068-4768-8FEB-BCD2CC9FBDA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60" name="Freeform: Shape 59">
                <a:extLst>
                  <a:ext uri="{FF2B5EF4-FFF2-40B4-BE49-F238E27FC236}">
                    <a16:creationId xmlns:a16="http://schemas.microsoft.com/office/drawing/2014/main" id="{E01B00ED-F701-459F-8CF0-0DE82E029FB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61" name="Freeform: Shape 60">
                <a:extLst>
                  <a:ext uri="{FF2B5EF4-FFF2-40B4-BE49-F238E27FC236}">
                    <a16:creationId xmlns:a16="http://schemas.microsoft.com/office/drawing/2014/main" id="{2C0CFC2B-E830-411C-A3CB-54FAE1DD5E1E}"/>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62" name="Freeform: Shape 61">
                <a:extLst>
                  <a:ext uri="{FF2B5EF4-FFF2-40B4-BE49-F238E27FC236}">
                    <a16:creationId xmlns:a16="http://schemas.microsoft.com/office/drawing/2014/main" id="{46EA11FF-DFBB-4323-B7D5-158D89DD4941}"/>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63" name="Freeform: Shape 62">
                <a:extLst>
                  <a:ext uri="{FF2B5EF4-FFF2-40B4-BE49-F238E27FC236}">
                    <a16:creationId xmlns:a16="http://schemas.microsoft.com/office/drawing/2014/main" id="{4136617B-D02C-4DEE-9E5C-FA982C37B294}"/>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64" name="Freeform: Shape 63">
                <a:extLst>
                  <a:ext uri="{FF2B5EF4-FFF2-40B4-BE49-F238E27FC236}">
                    <a16:creationId xmlns:a16="http://schemas.microsoft.com/office/drawing/2014/main" id="{1D6BC24A-491C-4793-84EA-9B59A5FB7EF6}"/>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grpSp>
        <p:pic>
          <p:nvPicPr>
            <p:cNvPr id="27" name="Picture 26">
              <a:extLst>
                <a:ext uri="{FF2B5EF4-FFF2-40B4-BE49-F238E27FC236}">
                  <a16:creationId xmlns:a16="http://schemas.microsoft.com/office/drawing/2014/main" id="{6FF794FA-6E2D-4DEB-9D0B-06B4BEA7E76A}"/>
                </a:ext>
              </a:extLst>
            </p:cNvPr>
            <p:cNvPicPr>
              <a:picLocks noChangeAspect="1"/>
            </p:cNvPicPr>
            <p:nvPr/>
          </p:nvPicPr>
          <p:blipFill>
            <a:blip r:embed="rId10"/>
            <a:stretch>
              <a:fillRect/>
            </a:stretch>
          </p:blipFill>
          <p:spPr>
            <a:xfrm>
              <a:off x="517082" y="4310962"/>
              <a:ext cx="457200" cy="476250"/>
            </a:xfrm>
            <a:prstGeom prst="rect">
              <a:avLst/>
            </a:prstGeom>
          </p:spPr>
        </p:pic>
        <p:sp>
          <p:nvSpPr>
            <p:cNvPr id="28" name="TextBox 27">
              <a:extLst>
                <a:ext uri="{FF2B5EF4-FFF2-40B4-BE49-F238E27FC236}">
                  <a16:creationId xmlns:a16="http://schemas.microsoft.com/office/drawing/2014/main" id="{91FA544F-AC4B-4911-94D6-7E6CDC7ADB95}"/>
                </a:ext>
              </a:extLst>
            </p:cNvPr>
            <p:cNvSpPr txBox="1"/>
            <p:nvPr/>
          </p:nvSpPr>
          <p:spPr>
            <a:xfrm>
              <a:off x="617951" y="4892849"/>
              <a:ext cx="2002080"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6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pPr defTabSz="914192"/>
              <a:r>
                <a:rPr lang="en-US" sz="1372" b="1" dirty="0"/>
                <a:t>Movere</a:t>
              </a:r>
            </a:p>
          </p:txBody>
        </p:sp>
        <p:sp>
          <p:nvSpPr>
            <p:cNvPr id="95" name="TextBox 94">
              <a:extLst>
                <a:ext uri="{FF2B5EF4-FFF2-40B4-BE49-F238E27FC236}">
                  <a16:creationId xmlns:a16="http://schemas.microsoft.com/office/drawing/2014/main" id="{0698CEF9-0E98-404E-A8C6-17AB01858584}"/>
                </a:ext>
              </a:extLst>
            </p:cNvPr>
            <p:cNvSpPr txBox="1"/>
            <p:nvPr/>
          </p:nvSpPr>
          <p:spPr>
            <a:xfrm>
              <a:off x="580380" y="2249226"/>
              <a:ext cx="2002080" cy="430887"/>
            </a:xfrm>
            <a:prstGeom prst="rect">
              <a:avLst/>
            </a:prstGeom>
            <a:noFill/>
          </p:spPr>
          <p:txBody>
            <a:bodyPr wrap="square" lIns="0" tIns="0" rIns="0" bIns="0" rtlCol="0">
              <a:spAutoFit/>
            </a:bodyPr>
            <a:lstStyle/>
            <a:p>
              <a:pPr defTabSz="914192">
                <a:defRPr/>
              </a:pPr>
              <a:r>
                <a:rPr lang="en-US" sz="1372" b="1" dirty="0">
                  <a:gradFill>
                    <a:gsLst>
                      <a:gs pos="2917">
                        <a:srgbClr val="1A1A1A"/>
                      </a:gs>
                      <a:gs pos="30000">
                        <a:srgbClr val="1A1A1A"/>
                      </a:gs>
                    </a:gsLst>
                    <a:lin ang="5400000" scaled="0"/>
                  </a:gradFill>
                  <a:latin typeface="Segoe UI"/>
                  <a:cs typeface="Segoe UI Semilight" panose="020B0402040204020203" pitchFamily="34" charset="0"/>
                </a:rPr>
                <a:t>Azure Migrate: </a:t>
              </a:r>
            </a:p>
            <a:p>
              <a:pPr defTabSz="914192">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Server Assessment</a:t>
              </a:r>
              <a:endParaRPr lang="en-US" sz="1568"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7" name="TextBox 6">
              <a:extLst>
                <a:ext uri="{FF2B5EF4-FFF2-40B4-BE49-F238E27FC236}">
                  <a16:creationId xmlns:a16="http://schemas.microsoft.com/office/drawing/2014/main" id="{85B061D3-147A-411F-8060-144C73FC3A82}"/>
                </a:ext>
              </a:extLst>
            </p:cNvPr>
            <p:cNvSpPr txBox="1"/>
            <p:nvPr/>
          </p:nvSpPr>
          <p:spPr>
            <a:xfrm>
              <a:off x="580380" y="3663969"/>
              <a:ext cx="2002080" cy="430887"/>
            </a:xfrm>
            <a:prstGeom prst="rect">
              <a:avLst/>
            </a:prstGeom>
            <a:noFill/>
          </p:spPr>
          <p:txBody>
            <a:bodyPr wrap="square" lIns="0" tIns="0" rIns="0" bIns="0" rtlCol="0">
              <a:spAutoFit/>
            </a:bodyPr>
            <a:lstStyle/>
            <a:p>
              <a:pPr defTabSz="914192">
                <a:defRPr/>
              </a:pPr>
              <a:r>
                <a:rPr lang="en-US" sz="1372" b="1" dirty="0">
                  <a:gradFill>
                    <a:gsLst>
                      <a:gs pos="2917">
                        <a:srgbClr val="1A1A1A"/>
                      </a:gs>
                      <a:gs pos="30000">
                        <a:srgbClr val="1A1A1A"/>
                      </a:gs>
                    </a:gsLst>
                    <a:lin ang="5400000" scaled="0"/>
                  </a:gradFill>
                  <a:latin typeface="Segoe UI"/>
                  <a:cs typeface="Segoe UI Semilight" panose="020B0402040204020203" pitchFamily="34" charset="0"/>
                </a:rPr>
                <a:t>Azure Migrate: </a:t>
              </a:r>
            </a:p>
            <a:p>
              <a:pPr defTabSz="914192">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Server Migration</a:t>
              </a:r>
              <a:endParaRPr lang="en-US" sz="1568" dirty="0">
                <a:gradFill>
                  <a:gsLst>
                    <a:gs pos="2917">
                      <a:srgbClr val="1A1A1A"/>
                    </a:gs>
                    <a:gs pos="30000">
                      <a:srgbClr val="1A1A1A"/>
                    </a:gs>
                  </a:gsLst>
                  <a:lin ang="5400000" scaled="0"/>
                </a:gradFill>
                <a:latin typeface="Segoe UI"/>
                <a:cs typeface="Segoe UI Semilight" panose="020B0402040204020203" pitchFamily="34" charset="0"/>
              </a:endParaRPr>
            </a:p>
          </p:txBody>
        </p:sp>
      </p:grpSp>
      <p:grpSp>
        <p:nvGrpSpPr>
          <p:cNvPr id="4" name="Group 3">
            <a:extLst>
              <a:ext uri="{FF2B5EF4-FFF2-40B4-BE49-F238E27FC236}">
                <a16:creationId xmlns:a16="http://schemas.microsoft.com/office/drawing/2014/main" id="{68B49F9F-325D-5C40-B1B1-F83D15776894}"/>
              </a:ext>
            </a:extLst>
          </p:cNvPr>
          <p:cNvGrpSpPr/>
          <p:nvPr/>
        </p:nvGrpSpPr>
        <p:grpSpPr>
          <a:xfrm>
            <a:off x="2861754" y="1730305"/>
            <a:ext cx="1787428" cy="2554254"/>
            <a:chOff x="2919137" y="1764505"/>
            <a:chExt cx="1823270" cy="2605472"/>
          </a:xfrm>
        </p:grpSpPr>
        <p:pic>
          <p:nvPicPr>
            <p:cNvPr id="24" name="Picture 23">
              <a:extLst>
                <a:ext uri="{FF2B5EF4-FFF2-40B4-BE49-F238E27FC236}">
                  <a16:creationId xmlns:a16="http://schemas.microsoft.com/office/drawing/2014/main" id="{E6798440-BC34-4CB4-A81C-3A1C2D22771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960245" y="1764505"/>
              <a:ext cx="444479" cy="391444"/>
            </a:xfrm>
            <a:prstGeom prst="rect">
              <a:avLst/>
            </a:prstGeom>
          </p:spPr>
        </p:pic>
        <p:pic>
          <p:nvPicPr>
            <p:cNvPr id="29" name="Picture 28" descr="A picture containing table&#10;&#10;Description automatically generated">
              <a:extLst>
                <a:ext uri="{FF2B5EF4-FFF2-40B4-BE49-F238E27FC236}">
                  <a16:creationId xmlns:a16="http://schemas.microsoft.com/office/drawing/2014/main" id="{9DBCF4B0-CB1F-426C-BA63-102CF7118E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919137" y="3051589"/>
              <a:ext cx="620732" cy="817379"/>
            </a:xfrm>
            <a:prstGeom prst="rect">
              <a:avLst/>
            </a:prstGeom>
          </p:spPr>
        </p:pic>
        <p:sp>
          <p:nvSpPr>
            <p:cNvPr id="116" name="TextBox 115">
              <a:extLst>
                <a:ext uri="{FF2B5EF4-FFF2-40B4-BE49-F238E27FC236}">
                  <a16:creationId xmlns:a16="http://schemas.microsoft.com/office/drawing/2014/main" id="{7E0A608C-88F3-443D-AC51-FA9AE4B4D616}"/>
                </a:ext>
              </a:extLst>
            </p:cNvPr>
            <p:cNvSpPr txBox="1"/>
            <p:nvPr/>
          </p:nvSpPr>
          <p:spPr>
            <a:xfrm>
              <a:off x="3015729" y="2249226"/>
              <a:ext cx="1726678" cy="646331"/>
            </a:xfrm>
            <a:prstGeom prst="rect">
              <a:avLst/>
            </a:prstGeom>
            <a:noFill/>
          </p:spPr>
          <p:txBody>
            <a:bodyPr wrap="square" lIns="0" tIns="0" rIns="0" bIns="0" rtlCol="0">
              <a:spAutoFit/>
            </a:bodyPr>
            <a:lstStyle/>
            <a:p>
              <a:pPr defTabSz="914192">
                <a:defRPr/>
              </a:pPr>
              <a:r>
                <a:rPr lang="en-US" sz="1372" b="1" dirty="0">
                  <a:gradFill>
                    <a:gsLst>
                      <a:gs pos="2917">
                        <a:srgbClr val="1A1A1A"/>
                      </a:gs>
                      <a:gs pos="30000">
                        <a:srgbClr val="1A1A1A"/>
                      </a:gs>
                    </a:gsLst>
                    <a:lin ang="5400000" scaled="0"/>
                  </a:gradFill>
                  <a:latin typeface="Segoe UI"/>
                  <a:cs typeface="Segoe UI Semilight" panose="020B0402040204020203" pitchFamily="34" charset="0"/>
                </a:rPr>
                <a:t>Azure Migrate:</a:t>
              </a:r>
            </a:p>
            <a:p>
              <a:pPr defTabSz="914192">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Database Assessment (DMA) </a:t>
              </a:r>
              <a:endParaRPr lang="en-US" sz="1568"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9" name="TextBox 8">
              <a:extLst>
                <a:ext uri="{FF2B5EF4-FFF2-40B4-BE49-F238E27FC236}">
                  <a16:creationId xmlns:a16="http://schemas.microsoft.com/office/drawing/2014/main" id="{EE771356-F59E-4781-8C56-0D5082DFCB35}"/>
                </a:ext>
              </a:extLst>
            </p:cNvPr>
            <p:cNvSpPr txBox="1"/>
            <p:nvPr/>
          </p:nvSpPr>
          <p:spPr>
            <a:xfrm>
              <a:off x="3015729" y="3723646"/>
              <a:ext cx="1726677" cy="646331"/>
            </a:xfrm>
            <a:prstGeom prst="rect">
              <a:avLst/>
            </a:prstGeom>
            <a:noFill/>
          </p:spPr>
          <p:txBody>
            <a:bodyPr wrap="square" lIns="0" tIns="0" rIns="0" bIns="0" rtlCol="0">
              <a:spAutoFit/>
            </a:bodyPr>
            <a:lstStyle/>
            <a:p>
              <a:pPr defTabSz="914192">
                <a:defRPr/>
              </a:pPr>
              <a:r>
                <a:rPr lang="en-US" sz="1372" b="1" dirty="0">
                  <a:gradFill>
                    <a:gsLst>
                      <a:gs pos="2917">
                        <a:srgbClr val="1A1A1A"/>
                      </a:gs>
                      <a:gs pos="30000">
                        <a:srgbClr val="1A1A1A"/>
                      </a:gs>
                    </a:gsLst>
                    <a:lin ang="5400000" scaled="0"/>
                  </a:gradFill>
                  <a:latin typeface="Segoe UI"/>
                  <a:cs typeface="Segoe UI Semilight" panose="020B0402040204020203" pitchFamily="34" charset="0"/>
                </a:rPr>
                <a:t>Azure Migrate: </a:t>
              </a:r>
              <a:r>
                <a:rPr lang="en-US" sz="1372" dirty="0">
                  <a:gradFill>
                    <a:gsLst>
                      <a:gs pos="2917">
                        <a:srgbClr val="1A1A1A"/>
                      </a:gs>
                      <a:gs pos="30000">
                        <a:srgbClr val="1A1A1A"/>
                      </a:gs>
                    </a:gsLst>
                    <a:lin ang="5400000" scaled="0"/>
                  </a:gradFill>
                  <a:latin typeface="Segoe UI"/>
                  <a:cs typeface="Segoe UI Semilight" panose="020B0402040204020203" pitchFamily="34" charset="0"/>
                </a:rPr>
                <a:t>Database Migration (DMS)</a:t>
              </a:r>
              <a:endParaRPr lang="en-US" sz="1568" dirty="0">
                <a:gradFill>
                  <a:gsLst>
                    <a:gs pos="2917">
                      <a:srgbClr val="1A1A1A"/>
                    </a:gs>
                    <a:gs pos="30000">
                      <a:srgbClr val="1A1A1A"/>
                    </a:gs>
                  </a:gsLst>
                  <a:lin ang="5400000" scaled="0"/>
                </a:gradFill>
                <a:latin typeface="Segoe UI"/>
                <a:cs typeface="Segoe UI Semilight" panose="020B0402040204020203" pitchFamily="34" charset="0"/>
              </a:endParaRPr>
            </a:p>
          </p:txBody>
        </p:sp>
      </p:grpSp>
      <p:grpSp>
        <p:nvGrpSpPr>
          <p:cNvPr id="20" name="Group 19">
            <a:extLst>
              <a:ext uri="{FF2B5EF4-FFF2-40B4-BE49-F238E27FC236}">
                <a16:creationId xmlns:a16="http://schemas.microsoft.com/office/drawing/2014/main" id="{DE720938-7E6F-3541-809A-5A6A2547C3AE}"/>
              </a:ext>
            </a:extLst>
          </p:cNvPr>
          <p:cNvGrpSpPr/>
          <p:nvPr/>
        </p:nvGrpSpPr>
        <p:grpSpPr>
          <a:xfrm>
            <a:off x="7670557" y="1653444"/>
            <a:ext cx="2032842" cy="2419907"/>
            <a:chOff x="7824366" y="1686102"/>
            <a:chExt cx="2073605" cy="2468431"/>
          </a:xfrm>
        </p:grpSpPr>
        <p:sp>
          <p:nvSpPr>
            <p:cNvPr id="14" name="TextBox 13">
              <a:extLst>
                <a:ext uri="{FF2B5EF4-FFF2-40B4-BE49-F238E27FC236}">
                  <a16:creationId xmlns:a16="http://schemas.microsoft.com/office/drawing/2014/main" id="{13DD2EC9-E23F-4D4F-8A23-13C61E869638}"/>
                </a:ext>
              </a:extLst>
            </p:cNvPr>
            <p:cNvSpPr txBox="1"/>
            <p:nvPr/>
          </p:nvSpPr>
          <p:spPr>
            <a:xfrm>
              <a:off x="7874482" y="2728817"/>
              <a:ext cx="1235586" cy="161583"/>
            </a:xfrm>
            <a:prstGeom prst="rect">
              <a:avLst/>
            </a:prstGeom>
            <a:noFill/>
          </p:spPr>
          <p:txBody>
            <a:bodyPr wrap="square" lIns="0" tIns="0" rIns="0" bIns="0" rtlCol="0">
              <a:spAutoFit/>
            </a:bodyPr>
            <a:lstStyle/>
            <a:p>
              <a:pPr defTabSz="914367">
                <a:defRPr/>
              </a:pPr>
              <a:r>
                <a:rPr lang="en-US" sz="1029" b="1" i="1" dirty="0">
                  <a:gradFill>
                    <a:gsLst>
                      <a:gs pos="2917">
                        <a:srgbClr val="1A1A1A"/>
                      </a:gs>
                      <a:gs pos="30000">
                        <a:srgbClr val="1A1A1A"/>
                      </a:gs>
                    </a:gsLst>
                    <a:lin ang="5400000" scaled="0"/>
                  </a:gradFill>
                  <a:latin typeface="Segoe UI"/>
                </a:rPr>
                <a:t>(Third Party Tool)</a:t>
              </a:r>
            </a:p>
          </p:txBody>
        </p:sp>
        <p:grpSp>
          <p:nvGrpSpPr>
            <p:cNvPr id="8" name="Group 7">
              <a:extLst>
                <a:ext uri="{FF2B5EF4-FFF2-40B4-BE49-F238E27FC236}">
                  <a16:creationId xmlns:a16="http://schemas.microsoft.com/office/drawing/2014/main" id="{AADAA6AD-8541-B14C-B9E2-CDD8AAE6EAEC}"/>
                </a:ext>
              </a:extLst>
            </p:cNvPr>
            <p:cNvGrpSpPr/>
            <p:nvPr/>
          </p:nvGrpSpPr>
          <p:grpSpPr>
            <a:xfrm>
              <a:off x="7824366" y="1686102"/>
              <a:ext cx="2073605" cy="2468431"/>
              <a:chOff x="7824366" y="1686102"/>
              <a:chExt cx="2073605" cy="2468431"/>
            </a:xfrm>
          </p:grpSpPr>
          <p:pic>
            <p:nvPicPr>
              <p:cNvPr id="17" name="Picture 16">
                <a:extLst>
                  <a:ext uri="{FF2B5EF4-FFF2-40B4-BE49-F238E27FC236}">
                    <a16:creationId xmlns:a16="http://schemas.microsoft.com/office/drawing/2014/main" id="{3F13F42E-65CF-4C32-A209-89BF9C1A9D70}"/>
                  </a:ext>
                </a:extLst>
              </p:cNvPr>
              <p:cNvPicPr>
                <a:picLocks noChangeAspect="1"/>
              </p:cNvPicPr>
              <p:nvPr/>
            </p:nvPicPr>
            <p:blipFill>
              <a:blip r:embed="rId13"/>
              <a:stretch>
                <a:fillRect/>
              </a:stretch>
            </p:blipFill>
            <p:spPr>
              <a:xfrm>
                <a:off x="7824366" y="1686102"/>
                <a:ext cx="533433" cy="548251"/>
              </a:xfrm>
              <a:prstGeom prst="rect">
                <a:avLst/>
              </a:prstGeom>
            </p:spPr>
          </p:pic>
          <p:grpSp>
            <p:nvGrpSpPr>
              <p:cNvPr id="69" name="Picture 52">
                <a:extLst>
                  <a:ext uri="{FF2B5EF4-FFF2-40B4-BE49-F238E27FC236}">
                    <a16:creationId xmlns:a16="http://schemas.microsoft.com/office/drawing/2014/main" id="{5ED78B2F-68A4-4ED3-92FB-5A682C82DB06}"/>
                  </a:ext>
                </a:extLst>
              </p:cNvPr>
              <p:cNvGrpSpPr/>
              <p:nvPr/>
            </p:nvGrpSpPr>
            <p:grpSpPr>
              <a:xfrm>
                <a:off x="7874482" y="3300726"/>
                <a:ext cx="450314" cy="319105"/>
                <a:chOff x="2653753" y="2591824"/>
                <a:chExt cx="1624919" cy="1033449"/>
              </a:xfrm>
            </p:grpSpPr>
            <p:sp>
              <p:nvSpPr>
                <p:cNvPr id="70" name="Freeform: Shape 69">
                  <a:extLst>
                    <a:ext uri="{FF2B5EF4-FFF2-40B4-BE49-F238E27FC236}">
                      <a16:creationId xmlns:a16="http://schemas.microsoft.com/office/drawing/2014/main" id="{984EA729-B7A5-4D72-838B-5A0148233A2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71" name="Freeform: Shape 70">
                  <a:extLst>
                    <a:ext uri="{FF2B5EF4-FFF2-40B4-BE49-F238E27FC236}">
                      <a16:creationId xmlns:a16="http://schemas.microsoft.com/office/drawing/2014/main" id="{81BE8B97-ED5F-4D92-B1C4-652F0184E73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72" name="Freeform: Shape 71">
                  <a:extLst>
                    <a:ext uri="{FF2B5EF4-FFF2-40B4-BE49-F238E27FC236}">
                      <a16:creationId xmlns:a16="http://schemas.microsoft.com/office/drawing/2014/main" id="{D6E1A834-7D9B-45F7-992E-D386C5866CB3}"/>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73" name="Freeform: Shape 72">
                  <a:extLst>
                    <a:ext uri="{FF2B5EF4-FFF2-40B4-BE49-F238E27FC236}">
                      <a16:creationId xmlns:a16="http://schemas.microsoft.com/office/drawing/2014/main" id="{D2E0A67B-41F2-499E-B9C5-BF06DDF197E9}"/>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74" name="Freeform: Shape 73">
                  <a:extLst>
                    <a:ext uri="{FF2B5EF4-FFF2-40B4-BE49-F238E27FC236}">
                      <a16:creationId xmlns:a16="http://schemas.microsoft.com/office/drawing/2014/main" id="{2088568A-4ADF-4B80-AB5B-6A14E5D2E723}"/>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sp>
              <p:nvSpPr>
                <p:cNvPr id="75" name="Freeform: Shape 74">
                  <a:extLst>
                    <a:ext uri="{FF2B5EF4-FFF2-40B4-BE49-F238E27FC236}">
                      <a16:creationId xmlns:a16="http://schemas.microsoft.com/office/drawing/2014/main" id="{B69B4ACC-6BD0-48B1-9C41-641C01DA3129}"/>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874">
                    <a:defRPr/>
                  </a:pPr>
                  <a:endParaRPr lang="en-US">
                    <a:solidFill>
                      <a:prstClr val="black"/>
                    </a:solidFill>
                    <a:latin typeface="Calibri" panose="020F0502020204030204"/>
                  </a:endParaRPr>
                </a:p>
              </p:txBody>
            </p:sp>
          </p:grpSp>
          <p:sp>
            <p:nvSpPr>
              <p:cNvPr id="117" name="TextBox 116">
                <a:extLst>
                  <a:ext uri="{FF2B5EF4-FFF2-40B4-BE49-F238E27FC236}">
                    <a16:creationId xmlns:a16="http://schemas.microsoft.com/office/drawing/2014/main" id="{B4EBFED0-CAC4-44A1-804C-82C48C7F51BE}"/>
                  </a:ext>
                </a:extLst>
              </p:cNvPr>
              <p:cNvSpPr txBox="1"/>
              <p:nvPr/>
            </p:nvSpPr>
            <p:spPr>
              <a:xfrm>
                <a:off x="7895891" y="2249226"/>
                <a:ext cx="1254945" cy="430887"/>
              </a:xfrm>
              <a:prstGeom prst="rect">
                <a:avLst/>
              </a:prstGeom>
              <a:noFill/>
            </p:spPr>
            <p:txBody>
              <a:bodyPr wrap="square" lIns="0" tIns="0" rIns="0" bIns="0" rtlCol="0">
                <a:spAutoFit/>
              </a:bodyPr>
              <a:lstStyle/>
              <a:p>
                <a:pPr defTabSz="914192">
                  <a:defRPr/>
                </a:pPr>
                <a:r>
                  <a:rPr lang="en-US" sz="1372" b="1" dirty="0">
                    <a:gradFill>
                      <a:gsLst>
                        <a:gs pos="2917">
                          <a:srgbClr val="1A1A1A"/>
                        </a:gs>
                        <a:gs pos="30000">
                          <a:srgbClr val="1A1A1A"/>
                        </a:gs>
                      </a:gsLst>
                      <a:lin ang="5400000" scaled="0"/>
                    </a:gradFill>
                    <a:latin typeface="Segoe UI"/>
                    <a:cs typeface="Segoe UI Semilight" panose="020B0402040204020203" pitchFamily="34" charset="0"/>
                  </a:rPr>
                  <a:t>Lakeside: </a:t>
                </a:r>
                <a:r>
                  <a:rPr lang="en-US" sz="1372" dirty="0" err="1">
                    <a:gradFill>
                      <a:gsLst>
                        <a:gs pos="2917">
                          <a:srgbClr val="1A1A1A"/>
                        </a:gs>
                        <a:gs pos="30000">
                          <a:srgbClr val="1A1A1A"/>
                        </a:gs>
                      </a:gsLst>
                      <a:lin ang="5400000" scaled="0"/>
                    </a:gradFill>
                    <a:latin typeface="Segoe UI"/>
                    <a:cs typeface="Segoe UI Semilight" panose="020B0402040204020203" pitchFamily="34" charset="0"/>
                  </a:rPr>
                  <a:t>SysTrack</a:t>
                </a:r>
                <a:endParaRPr lang="en-US" sz="1372"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76" name="TextBox 75">
                <a:extLst>
                  <a:ext uri="{FF2B5EF4-FFF2-40B4-BE49-F238E27FC236}">
                    <a16:creationId xmlns:a16="http://schemas.microsoft.com/office/drawing/2014/main" id="{82DEBB3F-CD22-43D3-BE36-7408576B1B1B}"/>
                  </a:ext>
                </a:extLst>
              </p:cNvPr>
              <p:cNvSpPr txBox="1"/>
              <p:nvPr/>
            </p:nvSpPr>
            <p:spPr>
              <a:xfrm>
                <a:off x="7895891" y="3723646"/>
                <a:ext cx="2002080" cy="430887"/>
              </a:xfrm>
              <a:prstGeom prst="rect">
                <a:avLst/>
              </a:prstGeom>
              <a:noFill/>
            </p:spPr>
            <p:txBody>
              <a:bodyPr wrap="square" lIns="0" tIns="0" rIns="0" bIns="0" rtlCol="0">
                <a:spAutoFit/>
              </a:bodyPr>
              <a:lstStyle/>
              <a:p>
                <a:pPr defTabSz="914192">
                  <a:defRPr/>
                </a:pPr>
                <a:r>
                  <a:rPr lang="en-US" sz="1372" b="1" dirty="0">
                    <a:gradFill>
                      <a:gsLst>
                        <a:gs pos="2917">
                          <a:srgbClr val="1A1A1A"/>
                        </a:gs>
                        <a:gs pos="30000">
                          <a:srgbClr val="1A1A1A"/>
                        </a:gs>
                      </a:gsLst>
                      <a:lin ang="5400000" scaled="0"/>
                    </a:gradFill>
                    <a:latin typeface="Segoe UI"/>
                    <a:cs typeface="Segoe UI Semilight" panose="020B0402040204020203" pitchFamily="34" charset="0"/>
                  </a:rPr>
                  <a:t>Azure Migrate: </a:t>
                </a:r>
              </a:p>
              <a:p>
                <a:pPr defTabSz="914192">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Server Migration</a:t>
                </a:r>
                <a:endParaRPr lang="en-US" sz="1568" dirty="0">
                  <a:gradFill>
                    <a:gsLst>
                      <a:gs pos="2917">
                        <a:srgbClr val="1A1A1A"/>
                      </a:gs>
                      <a:gs pos="30000">
                        <a:srgbClr val="1A1A1A"/>
                      </a:gs>
                    </a:gsLst>
                    <a:lin ang="5400000" scaled="0"/>
                  </a:gradFill>
                  <a:latin typeface="Segoe UI"/>
                  <a:cs typeface="Segoe UI Semilight" panose="020B0402040204020203" pitchFamily="34" charset="0"/>
                </a:endParaRPr>
              </a:p>
            </p:txBody>
          </p:sp>
        </p:grpSp>
      </p:grpSp>
      <p:cxnSp>
        <p:nvCxnSpPr>
          <p:cNvPr id="78" name="Straight Connector 77">
            <a:extLst>
              <a:ext uri="{FF2B5EF4-FFF2-40B4-BE49-F238E27FC236}">
                <a16:creationId xmlns:a16="http://schemas.microsoft.com/office/drawing/2014/main" id="{6FC8F63B-03D3-594C-81B5-39D21122CD9F}"/>
              </a:ext>
            </a:extLst>
          </p:cNvPr>
          <p:cNvCxnSpPr/>
          <p:nvPr/>
        </p:nvCxnSpPr>
        <p:spPr>
          <a:xfrm>
            <a:off x="5116436" y="1283447"/>
            <a:ext cx="0" cy="393504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7328E57-0CAE-CA48-B1A9-0604B795CE32}"/>
              </a:ext>
            </a:extLst>
          </p:cNvPr>
          <p:cNvCxnSpPr/>
          <p:nvPr/>
        </p:nvCxnSpPr>
        <p:spPr>
          <a:xfrm>
            <a:off x="7482475" y="1218692"/>
            <a:ext cx="0" cy="393504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BEDE260-CED6-784F-A09C-7024B9895FEA}"/>
              </a:ext>
            </a:extLst>
          </p:cNvPr>
          <p:cNvCxnSpPr/>
          <p:nvPr/>
        </p:nvCxnSpPr>
        <p:spPr>
          <a:xfrm>
            <a:off x="9857852" y="1218692"/>
            <a:ext cx="0" cy="393504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5AF01F5-661F-3642-9D65-CFAE0B276A0D}"/>
              </a:ext>
            </a:extLst>
          </p:cNvPr>
          <p:cNvGrpSpPr/>
          <p:nvPr/>
        </p:nvGrpSpPr>
        <p:grpSpPr>
          <a:xfrm>
            <a:off x="5334192" y="1617140"/>
            <a:ext cx="1731079" cy="2456211"/>
            <a:chOff x="5441153" y="1649070"/>
            <a:chExt cx="1765791" cy="2505463"/>
          </a:xfrm>
        </p:grpSpPr>
        <p:pic>
          <p:nvPicPr>
            <p:cNvPr id="31" name="Picture 30">
              <a:extLst>
                <a:ext uri="{FF2B5EF4-FFF2-40B4-BE49-F238E27FC236}">
                  <a16:creationId xmlns:a16="http://schemas.microsoft.com/office/drawing/2014/main" id="{DAAE0A0D-FEA8-4990-94DA-7A595D48759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3181587"/>
              <a:ext cx="594666" cy="557383"/>
            </a:xfrm>
            <a:prstGeom prst="rect">
              <a:avLst/>
            </a:prstGeom>
          </p:spPr>
        </p:pic>
        <p:sp>
          <p:nvSpPr>
            <p:cNvPr id="118" name="TextBox 117">
              <a:extLst>
                <a:ext uri="{FF2B5EF4-FFF2-40B4-BE49-F238E27FC236}">
                  <a16:creationId xmlns:a16="http://schemas.microsoft.com/office/drawing/2014/main" id="{C8EE3B89-D4AB-4987-8DA8-B430298B874B}"/>
                </a:ext>
              </a:extLst>
            </p:cNvPr>
            <p:cNvSpPr txBox="1"/>
            <p:nvPr/>
          </p:nvSpPr>
          <p:spPr>
            <a:xfrm>
              <a:off x="5528349" y="2249226"/>
              <a:ext cx="1652400" cy="646331"/>
            </a:xfrm>
            <a:prstGeom prst="rect">
              <a:avLst/>
            </a:prstGeom>
            <a:noFill/>
          </p:spPr>
          <p:txBody>
            <a:bodyPr wrap="square" lIns="0" tIns="0" rIns="0" bIns="0" rtlCol="0">
              <a:spAutoFit/>
            </a:bodyPr>
            <a:lstStyle/>
            <a:p>
              <a:pPr defTabSz="914192">
                <a:defRPr/>
              </a:pPr>
              <a:r>
                <a:rPr lang="en-US" sz="1372" b="1" dirty="0">
                  <a:gradFill>
                    <a:gsLst>
                      <a:gs pos="2917">
                        <a:srgbClr val="1A1A1A"/>
                      </a:gs>
                      <a:gs pos="30000">
                        <a:srgbClr val="1A1A1A"/>
                      </a:gs>
                    </a:gsLst>
                    <a:lin ang="5400000" scaled="0"/>
                  </a:gradFill>
                  <a:latin typeface="Segoe UI"/>
                  <a:cs typeface="Segoe UI Semilight" panose="020B0402040204020203" pitchFamily="34" charset="0"/>
                </a:rPr>
                <a:t>Azure Migrate: </a:t>
              </a:r>
              <a:br>
                <a:rPr lang="en-US" sz="1372" dirty="0">
                  <a:gradFill>
                    <a:gsLst>
                      <a:gs pos="2917">
                        <a:srgbClr val="1A1A1A"/>
                      </a:gs>
                      <a:gs pos="30000">
                        <a:srgbClr val="1A1A1A"/>
                      </a:gs>
                    </a:gsLst>
                    <a:lin ang="5400000" scaled="0"/>
                  </a:gradFill>
                  <a:latin typeface="Segoe UI"/>
                  <a:cs typeface="Segoe UI Semilight" panose="020B0402040204020203" pitchFamily="34" charset="0"/>
                </a:rPr>
              </a:br>
              <a:r>
                <a:rPr lang="en-US" sz="1372" dirty="0">
                  <a:gradFill>
                    <a:gsLst>
                      <a:gs pos="2917">
                        <a:srgbClr val="1A1A1A"/>
                      </a:gs>
                      <a:gs pos="30000">
                        <a:srgbClr val="1A1A1A"/>
                      </a:gs>
                    </a:gsLst>
                    <a:lin ang="5400000" scaled="0"/>
                  </a:gradFill>
                  <a:latin typeface="Segoe UI"/>
                  <a:cs typeface="Segoe UI Semilight" panose="020B0402040204020203" pitchFamily="34" charset="0"/>
                </a:rPr>
                <a:t>Web App Assessment</a:t>
              </a:r>
            </a:p>
          </p:txBody>
        </p:sp>
        <p:sp>
          <p:nvSpPr>
            <p:cNvPr id="19" name="TextBox 18">
              <a:extLst>
                <a:ext uri="{FF2B5EF4-FFF2-40B4-BE49-F238E27FC236}">
                  <a16:creationId xmlns:a16="http://schemas.microsoft.com/office/drawing/2014/main" id="{828D0690-BE3C-4FF1-A91B-5835426C00B8}"/>
                </a:ext>
              </a:extLst>
            </p:cNvPr>
            <p:cNvSpPr txBox="1"/>
            <p:nvPr/>
          </p:nvSpPr>
          <p:spPr>
            <a:xfrm>
              <a:off x="5528349" y="3723646"/>
              <a:ext cx="1678595" cy="430887"/>
            </a:xfrm>
            <a:prstGeom prst="rect">
              <a:avLst/>
            </a:prstGeom>
            <a:noFill/>
          </p:spPr>
          <p:txBody>
            <a:bodyPr wrap="square" lIns="0" tIns="0" rIns="0" bIns="0" rtlCol="0">
              <a:spAutoFit/>
            </a:bodyPr>
            <a:lstStyle/>
            <a:p>
              <a:pPr defTabSz="914192">
                <a:defRPr/>
              </a:pPr>
              <a:r>
                <a:rPr lang="en-US" sz="1372" b="1" dirty="0">
                  <a:gradFill>
                    <a:gsLst>
                      <a:gs pos="2917">
                        <a:srgbClr val="1A1A1A"/>
                      </a:gs>
                      <a:gs pos="30000">
                        <a:srgbClr val="1A1A1A"/>
                      </a:gs>
                    </a:gsLst>
                    <a:lin ang="5400000" scaled="0"/>
                  </a:gradFill>
                  <a:latin typeface="Segoe UI"/>
                  <a:cs typeface="Segoe UI Semilight" panose="020B0402040204020203" pitchFamily="34" charset="0"/>
                </a:rPr>
                <a:t>Azure Migrate: </a:t>
              </a:r>
              <a:br>
                <a:rPr lang="en-US" sz="1372" dirty="0">
                  <a:gradFill>
                    <a:gsLst>
                      <a:gs pos="2917">
                        <a:srgbClr val="1A1A1A"/>
                      </a:gs>
                      <a:gs pos="30000">
                        <a:srgbClr val="1A1A1A"/>
                      </a:gs>
                    </a:gsLst>
                    <a:lin ang="5400000" scaled="0"/>
                  </a:gradFill>
                  <a:latin typeface="Segoe UI"/>
                  <a:cs typeface="Segoe UI Semilight" panose="020B0402040204020203" pitchFamily="34" charset="0"/>
                </a:rPr>
              </a:br>
              <a:r>
                <a:rPr lang="en-US" sz="1372" dirty="0">
                  <a:gradFill>
                    <a:gsLst>
                      <a:gs pos="2917">
                        <a:srgbClr val="1A1A1A"/>
                      </a:gs>
                      <a:gs pos="30000">
                        <a:srgbClr val="1A1A1A"/>
                      </a:gs>
                    </a:gsLst>
                    <a:lin ang="5400000" scaled="0"/>
                  </a:gradFill>
                  <a:latin typeface="Segoe UI"/>
                  <a:cs typeface="Segoe UI Semilight" panose="020B0402040204020203" pitchFamily="34" charset="0"/>
                </a:rPr>
                <a:t>Web App Migration</a:t>
              </a:r>
            </a:p>
          </p:txBody>
        </p:sp>
        <p:pic>
          <p:nvPicPr>
            <p:cNvPr id="81" name="Picture 80">
              <a:extLst>
                <a:ext uri="{FF2B5EF4-FFF2-40B4-BE49-F238E27FC236}">
                  <a16:creationId xmlns:a16="http://schemas.microsoft.com/office/drawing/2014/main" id="{F936084A-10BA-3643-85F0-77A123FB486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1649070"/>
              <a:ext cx="594666" cy="557383"/>
            </a:xfrm>
            <a:prstGeom prst="rect">
              <a:avLst/>
            </a:prstGeom>
          </p:spPr>
        </p:pic>
      </p:grpSp>
      <p:cxnSp>
        <p:nvCxnSpPr>
          <p:cNvPr id="82" name="Straight Connector 81">
            <a:extLst>
              <a:ext uri="{FF2B5EF4-FFF2-40B4-BE49-F238E27FC236}">
                <a16:creationId xmlns:a16="http://schemas.microsoft.com/office/drawing/2014/main" id="{18C4814E-E1BA-F54D-8B93-E62EF2D91B91}"/>
              </a:ext>
            </a:extLst>
          </p:cNvPr>
          <p:cNvCxnSpPr>
            <a:cxnSpLocks/>
          </p:cNvCxnSpPr>
          <p:nvPr/>
        </p:nvCxnSpPr>
        <p:spPr>
          <a:xfrm flipH="1">
            <a:off x="544652" y="5398941"/>
            <a:ext cx="11102696"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28E60B-A942-438C-BEEA-4EDCB8E719B5}"/>
              </a:ext>
            </a:extLst>
          </p:cNvPr>
          <p:cNvSpPr txBox="1"/>
          <p:nvPr/>
        </p:nvSpPr>
        <p:spPr>
          <a:xfrm>
            <a:off x="2956447" y="1252836"/>
            <a:ext cx="1660477" cy="36207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pPr defTabSz="914367"/>
            <a:r>
              <a:rPr lang="en-US" sz="2353" dirty="0">
                <a:solidFill>
                  <a:srgbClr val="0078D3"/>
                </a:solidFill>
              </a:rPr>
              <a:t>Databases</a:t>
            </a:r>
          </a:p>
        </p:txBody>
      </p:sp>
      <p:sp>
        <p:nvSpPr>
          <p:cNvPr id="22" name="TextBox 21">
            <a:extLst>
              <a:ext uri="{FF2B5EF4-FFF2-40B4-BE49-F238E27FC236}">
                <a16:creationId xmlns:a16="http://schemas.microsoft.com/office/drawing/2014/main" id="{D26BFA0C-238B-4E9B-962A-D5A8C84DD4CC}"/>
              </a:ext>
            </a:extLst>
          </p:cNvPr>
          <p:cNvSpPr txBox="1"/>
          <p:nvPr/>
        </p:nvSpPr>
        <p:spPr>
          <a:xfrm>
            <a:off x="5419674" y="1283447"/>
            <a:ext cx="1660477" cy="36207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pPr defTabSz="914367"/>
            <a:r>
              <a:rPr lang="en-US" sz="2353" dirty="0">
                <a:solidFill>
                  <a:srgbClr val="0078D3"/>
                </a:solidFill>
              </a:rPr>
              <a:t>Web apps</a:t>
            </a:r>
          </a:p>
        </p:txBody>
      </p:sp>
      <p:sp>
        <p:nvSpPr>
          <p:cNvPr id="26" name="TextBox 25">
            <a:extLst>
              <a:ext uri="{FF2B5EF4-FFF2-40B4-BE49-F238E27FC236}">
                <a16:creationId xmlns:a16="http://schemas.microsoft.com/office/drawing/2014/main" id="{37A6D0EF-E48B-42AF-91BA-941F6784990E}"/>
              </a:ext>
            </a:extLst>
          </p:cNvPr>
          <p:cNvSpPr txBox="1"/>
          <p:nvPr/>
        </p:nvSpPr>
        <p:spPr>
          <a:xfrm>
            <a:off x="7740675" y="1276129"/>
            <a:ext cx="1660477" cy="362072"/>
          </a:xfrm>
          <a:prstGeom prst="rect">
            <a:avLst/>
          </a:prstGeom>
          <a:noFill/>
        </p:spPr>
        <p:txBody>
          <a:bodyPr wrap="square" lIns="0" tIns="0" rIns="0" bIns="0" rtlCol="0">
            <a:spAutoFit/>
          </a:bodyPr>
          <a:lstStyle/>
          <a:p>
            <a:pPr defTabSz="914192">
              <a:defRPr/>
            </a:pPr>
            <a:r>
              <a:rPr lang="en-US" sz="2353" spc="-147" dirty="0">
                <a:ln w="3175">
                  <a:noFill/>
                </a:ln>
                <a:solidFill>
                  <a:srgbClr val="0078D3"/>
                </a:solidFill>
                <a:latin typeface="Segoe UI Semibold"/>
                <a:cs typeface="Segoe UI" pitchFamily="34" charset="0"/>
              </a:rPr>
              <a:t>VDI</a:t>
            </a:r>
          </a:p>
        </p:txBody>
      </p:sp>
      <p:sp>
        <p:nvSpPr>
          <p:cNvPr id="30" name="TextBox 29">
            <a:extLst>
              <a:ext uri="{FF2B5EF4-FFF2-40B4-BE49-F238E27FC236}">
                <a16:creationId xmlns:a16="http://schemas.microsoft.com/office/drawing/2014/main" id="{78AED86E-FD17-44CB-92F6-99EBF8690195}"/>
              </a:ext>
            </a:extLst>
          </p:cNvPr>
          <p:cNvSpPr txBox="1"/>
          <p:nvPr/>
        </p:nvSpPr>
        <p:spPr>
          <a:xfrm>
            <a:off x="10144164" y="1253035"/>
            <a:ext cx="1660477" cy="362072"/>
          </a:xfrm>
          <a:prstGeom prst="rect">
            <a:avLst/>
          </a:prstGeom>
          <a:noFill/>
        </p:spPr>
        <p:txBody>
          <a:bodyPr wrap="square" lIns="0" tIns="0" rIns="0" bIns="0" rtlCol="0">
            <a:spAutoFit/>
          </a:bodyPr>
          <a:lstStyle/>
          <a:p>
            <a:pPr defTabSz="914192">
              <a:defRPr/>
            </a:pPr>
            <a:r>
              <a:rPr lang="en-US" sz="2353" spc="-147" dirty="0">
                <a:ln w="3175">
                  <a:noFill/>
                </a:ln>
                <a:solidFill>
                  <a:srgbClr val="0078D3"/>
                </a:solidFill>
                <a:latin typeface="Segoe UI Semibold"/>
                <a:cs typeface="Segoe UI" pitchFamily="34" charset="0"/>
              </a:rPr>
              <a:t>Data</a:t>
            </a:r>
          </a:p>
        </p:txBody>
      </p:sp>
      <p:sp>
        <p:nvSpPr>
          <p:cNvPr id="32" name="TextBox 31">
            <a:extLst>
              <a:ext uri="{FF2B5EF4-FFF2-40B4-BE49-F238E27FC236}">
                <a16:creationId xmlns:a16="http://schemas.microsoft.com/office/drawing/2014/main" id="{E7440FDF-BAE9-4CC2-91A6-9C04FCF0BAD7}"/>
              </a:ext>
            </a:extLst>
          </p:cNvPr>
          <p:cNvSpPr txBox="1"/>
          <p:nvPr/>
        </p:nvSpPr>
        <p:spPr>
          <a:xfrm>
            <a:off x="4653591" y="5613332"/>
            <a:ext cx="2884820" cy="36207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chemeClr val="tx2"/>
                </a:solidFill>
                <a:effectLst/>
                <a:uLnTx/>
                <a:uFillTx/>
                <a:latin typeface="+mj-lt"/>
                <a:cs typeface="Segoe UI" pitchFamily="34" charset="0"/>
              </a:defRPr>
            </a:lvl1pPr>
          </a:lstStyle>
          <a:p>
            <a:pPr algn="ctr" defTabSz="914367"/>
            <a:r>
              <a:rPr lang="en-US" sz="2353" dirty="0">
                <a:solidFill>
                  <a:srgbClr val="0078D3"/>
                </a:solidFill>
                <a:latin typeface="Segoe UI Semibold"/>
              </a:rPr>
              <a:t>Partner tools</a:t>
            </a:r>
          </a:p>
        </p:txBody>
      </p:sp>
      <p:pic>
        <p:nvPicPr>
          <p:cNvPr id="40" name="Picture 39" descr="A picture containing drawing&#10;&#10;Description automatically generated">
            <a:extLst>
              <a:ext uri="{FF2B5EF4-FFF2-40B4-BE49-F238E27FC236}">
                <a16:creationId xmlns:a16="http://schemas.microsoft.com/office/drawing/2014/main" id="{0CD96EF1-26FF-4D44-91B0-16AA2FFEA30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23571" y="6050405"/>
            <a:ext cx="995079" cy="363187"/>
          </a:xfrm>
          <a:prstGeom prst="rect">
            <a:avLst/>
          </a:prstGeom>
        </p:spPr>
      </p:pic>
      <p:sp>
        <p:nvSpPr>
          <p:cNvPr id="5" name="bk object 17">
            <a:extLst>
              <a:ext uri="{FF2B5EF4-FFF2-40B4-BE49-F238E27FC236}">
                <a16:creationId xmlns:a16="http://schemas.microsoft.com/office/drawing/2014/main" id="{F5461737-AE68-46DD-9562-5C60BC9D8B38}"/>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3" name="TextBox 32">
            <a:extLst>
              <a:ext uri="{FF2B5EF4-FFF2-40B4-BE49-F238E27FC236}">
                <a16:creationId xmlns:a16="http://schemas.microsoft.com/office/drawing/2014/main" id="{028B0D43-A1C8-4FDB-BD72-D0DEE1252E0F}"/>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3364833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22" presetClass="entr" presetSubtype="4"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down)">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1+#ppt_w/2"/>
                                          </p:val>
                                        </p:tav>
                                        <p:tav tm="100000">
                                          <p:val>
                                            <p:strVal val="#ppt_x"/>
                                          </p:val>
                                        </p:tav>
                                      </p:tavLst>
                                    </p:anim>
                                    <p:anim calcmode="lin" valueType="num">
                                      <p:cBhvr additive="base">
                                        <p:cTn id="58" dur="500" fill="hold"/>
                                        <p:tgtEl>
                                          <p:spTgt spid="32"/>
                                        </p:tgtEl>
                                        <p:attrNameLst>
                                          <p:attrName>ppt_y</p:attrName>
                                        </p:attrNameLst>
                                      </p:cBhvr>
                                      <p:tavLst>
                                        <p:tav tm="0">
                                          <p:val>
                                            <p:strVal val="#ppt_y"/>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1" grpId="0"/>
      <p:bldP spid="22" grpId="0"/>
      <p:bldP spid="26" grpId="0"/>
      <p:bldP spid="30"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433143"/>
            <a:ext cx="11303917" cy="813704"/>
          </a:xfrm>
        </p:spPr>
        <p:txBody>
          <a:bodyPr/>
          <a:lstStyle/>
          <a:p>
            <a:r>
              <a:rPr lang="en-US"/>
              <a:t>Discover: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1993930" y="1986189"/>
            <a:ext cx="3169847" cy="4825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6181" fontAlgn="base">
              <a:spcBef>
                <a:spcPts val="600"/>
              </a:spcBef>
              <a:spcAft>
                <a:spcPts val="1176"/>
              </a:spcAft>
              <a:defRPr/>
            </a:pPr>
            <a:r>
              <a:rPr lang="en-US" sz="2353" dirty="0">
                <a:ln w="3175">
                  <a:noFill/>
                </a:ln>
                <a:solidFill>
                  <a:srgbClr val="0078D4"/>
                </a:solidFill>
                <a:latin typeface="Segoe UI Semibold"/>
                <a:cs typeface="Segoe UI" pitchFamily="34" charset="0"/>
              </a:rPr>
              <a:t>Any platform</a:t>
            </a:r>
            <a:endParaRPr lang="en-US" sz="1568" dirty="0">
              <a:gradFill>
                <a:gsLst>
                  <a:gs pos="2917">
                    <a:srgbClr val="1A1A1A"/>
                  </a:gs>
                  <a:gs pos="30000">
                    <a:srgbClr val="1A1A1A"/>
                  </a:gs>
                </a:gsLst>
                <a:lin ang="5400000" scaled="0"/>
              </a:gradFill>
              <a:latin typeface="Segoe UI"/>
              <a:cs typeface="Segoe UI Semilight" panose="020B0402040204020203" pitchFamily="34" charset="0"/>
            </a:endParaRP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VMware, Hyper-V, physical servers, AWS, GCP</a:t>
            </a: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302403" y="1999875"/>
            <a:ext cx="3123810" cy="4825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6181" fontAlgn="base">
              <a:spcBef>
                <a:spcPts val="600"/>
              </a:spcBef>
              <a:spcAft>
                <a:spcPts val="1176"/>
              </a:spcAft>
              <a:defRPr/>
            </a:pPr>
            <a:r>
              <a:rPr lang="en-US" sz="2353" dirty="0">
                <a:ln w="3175">
                  <a:noFill/>
                </a:ln>
                <a:solidFill>
                  <a:srgbClr val="0078D4"/>
                </a:solidFill>
                <a:latin typeface="Segoe UI Semibold"/>
                <a:cs typeface="Segoe UI" pitchFamily="34" charset="0"/>
              </a:rPr>
              <a:t>Agentless discovery</a:t>
            </a: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For all hypervisors, bare-metal servers and servers on other clouds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1993930" y="4317283"/>
            <a:ext cx="3333163" cy="4825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6181" fontAlgn="base">
              <a:spcBef>
                <a:spcPts val="600"/>
              </a:spcBef>
              <a:spcAft>
                <a:spcPts val="1176"/>
              </a:spcAft>
              <a:defRPr/>
            </a:pPr>
            <a:r>
              <a:rPr lang="en-US" sz="2353" dirty="0">
                <a:ln w="3175">
                  <a:noFill/>
                </a:ln>
                <a:solidFill>
                  <a:srgbClr val="0078D4"/>
                </a:solidFill>
                <a:latin typeface="Segoe UI Semibold"/>
                <a:cs typeface="Segoe UI" pitchFamily="34" charset="0"/>
              </a:rPr>
              <a:t>Inventory applications</a:t>
            </a: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And roles enabled on servers</a:t>
            </a:r>
            <a:br>
              <a:rPr lang="en-US" sz="1568" dirty="0">
                <a:gradFill>
                  <a:gsLst>
                    <a:gs pos="2917">
                      <a:srgbClr val="1A1A1A"/>
                    </a:gs>
                    <a:gs pos="30000">
                      <a:srgbClr val="1A1A1A"/>
                    </a:gs>
                  </a:gsLst>
                  <a:lin ang="5400000" scaled="0"/>
                </a:gradFill>
                <a:latin typeface="Segoe UI"/>
                <a:cs typeface="Segoe UI Semilight" panose="020B0402040204020203" pitchFamily="34" charset="0"/>
              </a:rPr>
            </a:br>
            <a:r>
              <a:rPr lang="en-US" sz="1568" dirty="0">
                <a:gradFill>
                  <a:gsLst>
                    <a:gs pos="2917">
                      <a:srgbClr val="1A1A1A"/>
                    </a:gs>
                    <a:gs pos="30000">
                      <a:srgbClr val="1A1A1A"/>
                    </a:gs>
                  </a:gsLst>
                  <a:lin ang="5400000" scaled="0"/>
                </a:gradFill>
                <a:latin typeface="Segoe UI"/>
                <a:cs typeface="Segoe UI Semilight" panose="020B0402040204020203" pitchFamily="34" charset="0"/>
              </a:rPr>
              <a:t>(only for VMware) </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302403" y="4317283"/>
            <a:ext cx="3364894" cy="4825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6181" fontAlgn="base">
              <a:spcBef>
                <a:spcPts val="600"/>
              </a:spcBef>
              <a:spcAft>
                <a:spcPts val="1176"/>
              </a:spcAft>
              <a:defRPr/>
            </a:pPr>
            <a:r>
              <a:rPr lang="en-US" sz="2353" dirty="0">
                <a:ln w="3175">
                  <a:noFill/>
                </a:ln>
                <a:solidFill>
                  <a:srgbClr val="0078D4"/>
                </a:solidFill>
                <a:latin typeface="Segoe UI Semibold"/>
                <a:cs typeface="Segoe UI" pitchFamily="34" charset="0"/>
              </a:rPr>
              <a:t>Visualize dependencies</a:t>
            </a: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Across application layers or across servers (agentless for VMware)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03241" y="1986189"/>
            <a:ext cx="0" cy="157496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03241" y="4210230"/>
            <a:ext cx="0" cy="157496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6965689" y="1986189"/>
            <a:ext cx="0" cy="157496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6965689" y="4210230"/>
            <a:ext cx="0" cy="157496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4B7CD8DE-DF02-A143-A939-0AA5E16668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0860" y="4353001"/>
            <a:ext cx="582676" cy="582676"/>
          </a:xfrm>
          <a:prstGeom prst="rect">
            <a:avLst/>
          </a:prstGeom>
        </p:spPr>
      </p:pic>
      <p:pic>
        <p:nvPicPr>
          <p:cNvPr id="76" name="Picture 75">
            <a:extLst>
              <a:ext uri="{FF2B5EF4-FFF2-40B4-BE49-F238E27FC236}">
                <a16:creationId xmlns:a16="http://schemas.microsoft.com/office/drawing/2014/main" id="{6CE8F6CD-CEA3-F64A-9AE9-4BFED1B4546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140770" y="1986188"/>
            <a:ext cx="573712" cy="573712"/>
          </a:xfrm>
          <a:prstGeom prst="rect">
            <a:avLst/>
          </a:prstGeom>
        </p:spPr>
      </p:pic>
      <p:pic>
        <p:nvPicPr>
          <p:cNvPr id="16" name="Picture 15">
            <a:extLst>
              <a:ext uri="{FF2B5EF4-FFF2-40B4-BE49-F238E27FC236}">
                <a16:creationId xmlns:a16="http://schemas.microsoft.com/office/drawing/2014/main" id="{809C547A-663B-CA46-BE67-635066FBCE42}"/>
              </a:ext>
            </a:extLst>
          </p:cNvPr>
          <p:cNvPicPr>
            <a:picLocks noChangeAspect="1"/>
          </p:cNvPicPr>
          <p:nvPr/>
        </p:nvPicPr>
        <p:blipFill>
          <a:blip r:embed="rId5"/>
          <a:stretch>
            <a:fillRect/>
          </a:stretch>
        </p:blipFill>
        <p:spPr>
          <a:xfrm>
            <a:off x="829878" y="2022500"/>
            <a:ext cx="582676" cy="437247"/>
          </a:xfrm>
          <a:prstGeom prst="rect">
            <a:avLst/>
          </a:prstGeom>
        </p:spPr>
      </p:pic>
      <p:pic>
        <p:nvPicPr>
          <p:cNvPr id="17" name="Picture 16">
            <a:extLst>
              <a:ext uri="{FF2B5EF4-FFF2-40B4-BE49-F238E27FC236}">
                <a16:creationId xmlns:a16="http://schemas.microsoft.com/office/drawing/2014/main" id="{6C378FB2-F084-1B41-BD2F-D2DF202997CD}"/>
              </a:ext>
            </a:extLst>
          </p:cNvPr>
          <p:cNvPicPr>
            <a:picLocks noChangeAspect="1"/>
          </p:cNvPicPr>
          <p:nvPr/>
        </p:nvPicPr>
        <p:blipFill>
          <a:blip r:embed="rId6"/>
          <a:stretch>
            <a:fillRect/>
          </a:stretch>
        </p:blipFill>
        <p:spPr>
          <a:xfrm>
            <a:off x="6131806" y="4362535"/>
            <a:ext cx="582676" cy="437247"/>
          </a:xfrm>
          <a:prstGeom prst="rect">
            <a:avLst/>
          </a:prstGeom>
        </p:spPr>
      </p:pic>
      <p:sp>
        <p:nvSpPr>
          <p:cNvPr id="2" name="bk object 17">
            <a:extLst>
              <a:ext uri="{FF2B5EF4-FFF2-40B4-BE49-F238E27FC236}">
                <a16:creationId xmlns:a16="http://schemas.microsoft.com/office/drawing/2014/main" id="{25B5B48A-1D8E-49A2-B415-CD67C8A680FC}"/>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 name="TextBox 2">
            <a:extLst>
              <a:ext uri="{FF2B5EF4-FFF2-40B4-BE49-F238E27FC236}">
                <a16:creationId xmlns:a16="http://schemas.microsoft.com/office/drawing/2014/main" id="{91A53BD3-8043-4055-A7EA-66B88D72EEB0}"/>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68072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anim calcmode="lin" valueType="num">
                                      <p:cBhvr>
                                        <p:cTn id="19" dur="500" fill="hold"/>
                                        <p:tgtEl>
                                          <p:spTgt spid="76"/>
                                        </p:tgtEl>
                                        <p:attrNameLst>
                                          <p:attrName>ppt_x</p:attrName>
                                        </p:attrNameLst>
                                      </p:cBhvr>
                                      <p:tavLst>
                                        <p:tav tm="0">
                                          <p:val>
                                            <p:strVal val="#ppt_x"/>
                                          </p:val>
                                        </p:tav>
                                        <p:tav tm="100000">
                                          <p:val>
                                            <p:strVal val="#ppt_x"/>
                                          </p:val>
                                        </p:tav>
                                      </p:tavLst>
                                    </p:anim>
                                    <p:anim calcmode="lin" valueType="num">
                                      <p:cBhvr>
                                        <p:cTn id="20" dur="500" fill="hold"/>
                                        <p:tgtEl>
                                          <p:spTgt spid="7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anim calcmode="lin" valueType="num">
                                      <p:cBhvr>
                                        <p:cTn id="24" dur="500" fill="hold"/>
                                        <p:tgtEl>
                                          <p:spTgt spid="64"/>
                                        </p:tgtEl>
                                        <p:attrNameLst>
                                          <p:attrName>ppt_x</p:attrName>
                                        </p:attrNameLst>
                                      </p:cBhvr>
                                      <p:tavLst>
                                        <p:tav tm="0">
                                          <p:val>
                                            <p:strVal val="#ppt_x"/>
                                          </p:val>
                                        </p:tav>
                                        <p:tav tm="100000">
                                          <p:val>
                                            <p:strVal val="#ppt_x"/>
                                          </p:val>
                                        </p:tav>
                                      </p:tavLst>
                                    </p:anim>
                                    <p:anim calcmode="lin" valueType="num">
                                      <p:cBhvr>
                                        <p:cTn id="25" dur="500" fill="hold"/>
                                        <p:tgtEl>
                                          <p:spTgt spid="6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anim calcmode="lin" valueType="num">
                                      <p:cBhvr>
                                        <p:cTn id="30" dur="500" fill="hold"/>
                                        <p:tgtEl>
                                          <p:spTgt spid="75"/>
                                        </p:tgtEl>
                                        <p:attrNameLst>
                                          <p:attrName>ppt_x</p:attrName>
                                        </p:attrNameLst>
                                      </p:cBhvr>
                                      <p:tavLst>
                                        <p:tav tm="0">
                                          <p:val>
                                            <p:strVal val="#ppt_x"/>
                                          </p:val>
                                        </p:tav>
                                        <p:tav tm="100000">
                                          <p:val>
                                            <p:strVal val="#ppt_x"/>
                                          </p:val>
                                        </p:tav>
                                      </p:tavLst>
                                    </p:anim>
                                    <p:anim calcmode="lin" valueType="num">
                                      <p:cBhvr>
                                        <p:cTn id="31" dur="500" fill="hold"/>
                                        <p:tgtEl>
                                          <p:spTgt spid="7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anim calcmode="lin" valueType="num">
                                      <p:cBhvr>
                                        <p:cTn id="35" dur="500" fill="hold"/>
                                        <p:tgtEl>
                                          <p:spTgt spid="65"/>
                                        </p:tgtEl>
                                        <p:attrNameLst>
                                          <p:attrName>ppt_x</p:attrName>
                                        </p:attrNameLst>
                                      </p:cBhvr>
                                      <p:tavLst>
                                        <p:tav tm="0">
                                          <p:val>
                                            <p:strVal val="#ppt_x"/>
                                          </p:val>
                                        </p:tav>
                                        <p:tav tm="100000">
                                          <p:val>
                                            <p:strVal val="#ppt_x"/>
                                          </p:val>
                                        </p:tav>
                                      </p:tavLst>
                                    </p:anim>
                                    <p:anim calcmode="lin" valueType="num">
                                      <p:cBhvr>
                                        <p:cTn id="36" dur="500" fill="hold"/>
                                        <p:tgtEl>
                                          <p:spTgt spid="65"/>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anim calcmode="lin" valueType="num">
                                      <p:cBhvr>
                                        <p:cTn id="41" dur="500" fill="hold"/>
                                        <p:tgtEl>
                                          <p:spTgt spid="17"/>
                                        </p:tgtEl>
                                        <p:attrNameLst>
                                          <p:attrName>ppt_x</p:attrName>
                                        </p:attrNameLst>
                                      </p:cBhvr>
                                      <p:tavLst>
                                        <p:tav tm="0">
                                          <p:val>
                                            <p:strVal val="#ppt_x"/>
                                          </p:val>
                                        </p:tav>
                                        <p:tav tm="100000">
                                          <p:val>
                                            <p:strVal val="#ppt_x"/>
                                          </p:val>
                                        </p:tav>
                                      </p:tavLst>
                                    </p:anim>
                                    <p:anim calcmode="lin" valueType="num">
                                      <p:cBhvr>
                                        <p:cTn id="42" dur="500" fill="hold"/>
                                        <p:tgtEl>
                                          <p:spTgt spid="1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anim calcmode="lin" valueType="num">
                                      <p:cBhvr>
                                        <p:cTn id="46" dur="500" fill="hold"/>
                                        <p:tgtEl>
                                          <p:spTgt spid="66"/>
                                        </p:tgtEl>
                                        <p:attrNameLst>
                                          <p:attrName>ppt_x</p:attrName>
                                        </p:attrNameLst>
                                      </p:cBhvr>
                                      <p:tavLst>
                                        <p:tav tm="0">
                                          <p:val>
                                            <p:strVal val="#ppt_x"/>
                                          </p:val>
                                        </p:tav>
                                        <p:tav tm="100000">
                                          <p:val>
                                            <p:strVal val="#ppt_x"/>
                                          </p:val>
                                        </p:tav>
                                      </p:tavLst>
                                    </p:anim>
                                    <p:anim calcmode="lin" valueType="num">
                                      <p:cBhvr>
                                        <p:cTn id="47"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65" grpId="0"/>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D4DF18-4A43-4285-B2E2-EAC1703F9732}"/>
              </a:ext>
            </a:extLst>
          </p:cNvPr>
          <p:cNvSpPr/>
          <p:nvPr/>
        </p:nvSpPr>
        <p:spPr>
          <a:xfrm>
            <a:off x="435330" y="3291741"/>
            <a:ext cx="2465168" cy="2557130"/>
          </a:xfrm>
          <a:prstGeom prst="rect">
            <a:avLst/>
          </a:prstGeom>
          <a:solidFill>
            <a:schemeClr val="bg1"/>
          </a:solidFill>
          <a:ln>
            <a:noFill/>
          </a:ln>
        </p:spPr>
        <p:txBody>
          <a:bodyPr wrap="square">
            <a:spAutoFit/>
          </a:bodyPr>
          <a:lstStyle/>
          <a:p>
            <a:pPr defTabSz="896181">
              <a:spcAft>
                <a:spcPts val="1176"/>
              </a:spcAft>
              <a:defRPr/>
            </a:pPr>
            <a:r>
              <a:rPr lang="en-US" sz="1961" dirty="0">
                <a:ln w="3175">
                  <a:noFill/>
                </a:ln>
                <a:solidFill>
                  <a:srgbClr val="0078D4"/>
                </a:solidFill>
                <a:latin typeface="Segoe UI Semibold"/>
                <a:cs typeface="Segoe UI" pitchFamily="34" charset="0"/>
              </a:rPr>
              <a:t>Unified appliance</a:t>
            </a:r>
          </a:p>
          <a:p>
            <a:pPr defTabSz="914225">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For server discovery, assessment and migration.</a:t>
            </a:r>
          </a:p>
          <a:p>
            <a:pPr defTabSz="914225">
              <a:spcBef>
                <a:spcPts val="294"/>
              </a:spcBef>
              <a:defRPr/>
            </a:pPr>
            <a:r>
              <a:rPr lang="en-US" sz="1372" b="1" i="1" dirty="0">
                <a:gradFill>
                  <a:gsLst>
                    <a:gs pos="2917">
                      <a:srgbClr val="1A1A1A"/>
                    </a:gs>
                    <a:gs pos="30000">
                      <a:srgbClr val="1A1A1A"/>
                    </a:gs>
                  </a:gsLst>
                  <a:lin ang="5400000" scaled="0"/>
                </a:gradFill>
                <a:latin typeface="Segoe UI"/>
                <a:cs typeface="Segoe UI Semilight" panose="020B0402040204020203" pitchFamily="34" charset="0"/>
              </a:rPr>
              <a:t>For VMware: </a:t>
            </a:r>
            <a:r>
              <a:rPr lang="en-US" sz="1372" dirty="0">
                <a:gradFill>
                  <a:gsLst>
                    <a:gs pos="2917">
                      <a:srgbClr val="1A1A1A"/>
                    </a:gs>
                    <a:gs pos="30000">
                      <a:srgbClr val="1A1A1A"/>
                    </a:gs>
                  </a:gsLst>
                  <a:lin ang="5400000" scaled="0"/>
                </a:gradFill>
                <a:latin typeface="Segoe UI"/>
                <a:cs typeface="Segoe UI Semilight" panose="020B0402040204020203" pitchFamily="34" charset="0"/>
              </a:rPr>
              <a:t>discovery, assessment and migration</a:t>
            </a:r>
          </a:p>
          <a:p>
            <a:pPr defTabSz="914225">
              <a:spcBef>
                <a:spcPts val="294"/>
              </a:spcBef>
              <a:defRPr/>
            </a:pPr>
            <a:r>
              <a:rPr lang="en-US" sz="1372" b="1" i="1" dirty="0">
                <a:gradFill>
                  <a:gsLst>
                    <a:gs pos="2917">
                      <a:srgbClr val="1A1A1A"/>
                    </a:gs>
                    <a:gs pos="30000">
                      <a:srgbClr val="1A1A1A"/>
                    </a:gs>
                  </a:gsLst>
                  <a:lin ang="5400000" scaled="0"/>
                </a:gradFill>
                <a:latin typeface="Segoe UI"/>
                <a:cs typeface="Segoe UI Semilight" panose="020B0402040204020203" pitchFamily="34" charset="0"/>
              </a:rPr>
              <a:t>For Hyper-V: </a:t>
            </a:r>
            <a:r>
              <a:rPr lang="en-US" sz="1372" dirty="0">
                <a:gradFill>
                  <a:gsLst>
                    <a:gs pos="2917">
                      <a:srgbClr val="1A1A1A"/>
                    </a:gs>
                    <a:gs pos="30000">
                      <a:srgbClr val="1A1A1A"/>
                    </a:gs>
                  </a:gsLst>
                  <a:lin ang="5400000" scaled="0"/>
                </a:gradFill>
                <a:latin typeface="Segoe UI"/>
                <a:cs typeface="Segoe UI Semilight" panose="020B0402040204020203" pitchFamily="34" charset="0"/>
              </a:rPr>
              <a:t>discovery and assessment</a:t>
            </a:r>
          </a:p>
          <a:p>
            <a:pPr defTabSz="914225">
              <a:spcBef>
                <a:spcPts val="294"/>
              </a:spcBef>
              <a:defRPr/>
            </a:pPr>
            <a:r>
              <a:rPr lang="en-US" sz="1372" b="1" i="1" dirty="0">
                <a:gradFill>
                  <a:gsLst>
                    <a:gs pos="2917">
                      <a:srgbClr val="1A1A1A"/>
                    </a:gs>
                    <a:gs pos="30000">
                      <a:srgbClr val="1A1A1A"/>
                    </a:gs>
                  </a:gsLst>
                  <a:lin ang="5400000" scaled="0"/>
                </a:gradFill>
                <a:latin typeface="Segoe UI"/>
                <a:cs typeface="Segoe UI Semilight" panose="020B0402040204020203" pitchFamily="34" charset="0"/>
              </a:rPr>
              <a:t>For physical and other clouds: </a:t>
            </a:r>
            <a:r>
              <a:rPr lang="en-US" sz="1372" dirty="0">
                <a:gradFill>
                  <a:gsLst>
                    <a:gs pos="2917">
                      <a:srgbClr val="1A1A1A"/>
                    </a:gs>
                    <a:gs pos="30000">
                      <a:srgbClr val="1A1A1A"/>
                    </a:gs>
                  </a:gsLst>
                  <a:lin ang="5400000" scaled="0"/>
                </a:gradFill>
                <a:latin typeface="Segoe UI"/>
                <a:cs typeface="Segoe UI Semilight" panose="020B0402040204020203" pitchFamily="34" charset="0"/>
              </a:rPr>
              <a:t>discovery and assessment</a:t>
            </a:r>
            <a:endParaRPr lang="en-US" sz="1372" i="1"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13" name="Rectangle 12">
            <a:extLst>
              <a:ext uri="{FF2B5EF4-FFF2-40B4-BE49-F238E27FC236}">
                <a16:creationId xmlns:a16="http://schemas.microsoft.com/office/drawing/2014/main" id="{2DEE8E4F-26A4-42D8-BD2A-4BEDEDA8B688}"/>
              </a:ext>
            </a:extLst>
          </p:cNvPr>
          <p:cNvSpPr/>
          <p:nvPr/>
        </p:nvSpPr>
        <p:spPr>
          <a:xfrm>
            <a:off x="3089890" y="3291742"/>
            <a:ext cx="2465168" cy="2232775"/>
          </a:xfrm>
          <a:prstGeom prst="rect">
            <a:avLst/>
          </a:prstGeom>
          <a:solidFill>
            <a:schemeClr val="bg1"/>
          </a:solidFill>
          <a:ln>
            <a:noFill/>
          </a:ln>
        </p:spPr>
        <p:txBody>
          <a:bodyPr wrap="square">
            <a:spAutoFit/>
          </a:bodyPr>
          <a:lstStyle/>
          <a:p>
            <a:pPr defTabSz="896181">
              <a:spcAft>
                <a:spcPts val="1176"/>
              </a:spcAft>
              <a:defRPr/>
            </a:pPr>
            <a:r>
              <a:rPr lang="en-US" sz="1961" dirty="0">
                <a:ln w="3175">
                  <a:noFill/>
                </a:ln>
                <a:solidFill>
                  <a:srgbClr val="0078D4"/>
                </a:solidFill>
                <a:latin typeface="Segoe UI Semibold"/>
                <a:cs typeface="Segoe UI" pitchFamily="34" charset="0"/>
              </a:rPr>
              <a:t>Dedicated machine</a:t>
            </a:r>
          </a:p>
          <a:p>
            <a:pPr marL="285695" indent="-285695" defTabSz="914225">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Installed in source environment </a:t>
            </a:r>
          </a:p>
          <a:p>
            <a:pPr marL="285695" indent="-285695" defTabSz="914225">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Runs Azure Migrate software to connect to vCenter/Hyper-V host/physical servers/virtual machines to perform discovery</a:t>
            </a:r>
          </a:p>
        </p:txBody>
      </p:sp>
      <p:sp>
        <p:nvSpPr>
          <p:cNvPr id="17" name="Rectangle 16">
            <a:extLst>
              <a:ext uri="{FF2B5EF4-FFF2-40B4-BE49-F238E27FC236}">
                <a16:creationId xmlns:a16="http://schemas.microsoft.com/office/drawing/2014/main" id="{249D6A87-EAFD-4F40-B311-78FAEB73BFC3}"/>
              </a:ext>
            </a:extLst>
          </p:cNvPr>
          <p:cNvSpPr/>
          <p:nvPr/>
        </p:nvSpPr>
        <p:spPr>
          <a:xfrm>
            <a:off x="9053008" y="3291741"/>
            <a:ext cx="2683789" cy="1181414"/>
          </a:xfrm>
          <a:prstGeom prst="rect">
            <a:avLst/>
          </a:prstGeom>
          <a:solidFill>
            <a:schemeClr val="bg1"/>
          </a:solidFill>
          <a:ln>
            <a:noFill/>
          </a:ln>
        </p:spPr>
        <p:txBody>
          <a:bodyPr wrap="square">
            <a:spAutoFit/>
          </a:bodyPr>
          <a:lstStyle/>
          <a:p>
            <a:pPr defTabSz="896181">
              <a:spcAft>
                <a:spcPts val="1176"/>
              </a:spcAft>
              <a:defRPr/>
            </a:pPr>
            <a:r>
              <a:rPr lang="en-US" sz="1961" dirty="0">
                <a:ln w="3175">
                  <a:noFill/>
                </a:ln>
                <a:solidFill>
                  <a:srgbClr val="0078D4"/>
                </a:solidFill>
                <a:latin typeface="Segoe UI Semibold"/>
                <a:cs typeface="Segoe UI" pitchFamily="34" charset="0"/>
              </a:rPr>
              <a:t>No impact to source</a:t>
            </a:r>
          </a:p>
          <a:p>
            <a:pPr defTabSz="914225">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Appliance does not install any software on source VMs or hosts </a:t>
            </a:r>
          </a:p>
        </p:txBody>
      </p:sp>
      <p:sp>
        <p:nvSpPr>
          <p:cNvPr id="19" name="Rectangle 18">
            <a:extLst>
              <a:ext uri="{FF2B5EF4-FFF2-40B4-BE49-F238E27FC236}">
                <a16:creationId xmlns:a16="http://schemas.microsoft.com/office/drawing/2014/main" id="{E71B6DDF-7A99-4F32-AF20-4D3ED57BBEBC}"/>
              </a:ext>
            </a:extLst>
          </p:cNvPr>
          <p:cNvSpPr/>
          <p:nvPr/>
        </p:nvSpPr>
        <p:spPr>
          <a:xfrm>
            <a:off x="5933841" y="3291741"/>
            <a:ext cx="2683789" cy="2443983"/>
          </a:xfrm>
          <a:prstGeom prst="rect">
            <a:avLst/>
          </a:prstGeom>
          <a:solidFill>
            <a:schemeClr val="bg1"/>
          </a:solidFill>
          <a:ln>
            <a:noFill/>
          </a:ln>
        </p:spPr>
        <p:txBody>
          <a:bodyPr wrap="square">
            <a:spAutoFit/>
          </a:bodyPr>
          <a:lstStyle/>
          <a:p>
            <a:pPr defTabSz="896181">
              <a:spcAft>
                <a:spcPts val="1176"/>
              </a:spcAft>
              <a:defRPr/>
            </a:pPr>
            <a:r>
              <a:rPr lang="en-US" sz="1961" dirty="0">
                <a:ln w="3175">
                  <a:noFill/>
                </a:ln>
                <a:solidFill>
                  <a:srgbClr val="0078D4"/>
                </a:solidFill>
                <a:latin typeface="Segoe UI Semibold"/>
                <a:cs typeface="Segoe UI" pitchFamily="34" charset="0"/>
              </a:rPr>
              <a:t>Deployment options</a:t>
            </a:r>
          </a:p>
          <a:p>
            <a:pPr marL="285695" indent="-285695" defTabSz="914225">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Virtual appliance that can be imported – OVA option for VMware, VHD option for Hyper-V</a:t>
            </a:r>
          </a:p>
          <a:p>
            <a:pPr marL="285695" indent="-285695" defTabSz="914225">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Installer option on dedicated Windows Server 2016 for all scenarios</a:t>
            </a:r>
          </a:p>
          <a:p>
            <a:pPr marL="285695" indent="-285695" defTabSz="914225">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Deploy as VM or physical machine</a:t>
            </a:r>
          </a:p>
        </p:txBody>
      </p:sp>
      <p:pic>
        <p:nvPicPr>
          <p:cNvPr id="20" name="Picture 19">
            <a:extLst>
              <a:ext uri="{FF2B5EF4-FFF2-40B4-BE49-F238E27FC236}">
                <a16:creationId xmlns:a16="http://schemas.microsoft.com/office/drawing/2014/main" id="{E9192832-42AF-4CE8-83EB-294179A185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3841" y="2326874"/>
            <a:ext cx="364052" cy="582676"/>
          </a:xfrm>
          <a:prstGeom prst="rect">
            <a:avLst/>
          </a:prstGeom>
        </p:spPr>
      </p:pic>
      <p:pic>
        <p:nvPicPr>
          <p:cNvPr id="3" name="Picture 2">
            <a:extLst>
              <a:ext uri="{FF2B5EF4-FFF2-40B4-BE49-F238E27FC236}">
                <a16:creationId xmlns:a16="http://schemas.microsoft.com/office/drawing/2014/main" id="{3A089B3A-CAC1-4D6B-94D0-B7D18AB782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53006" y="2280108"/>
            <a:ext cx="676210" cy="676210"/>
          </a:xfrm>
          <a:prstGeom prst="rect">
            <a:avLst/>
          </a:prstGeom>
        </p:spPr>
      </p:pic>
      <p:pic>
        <p:nvPicPr>
          <p:cNvPr id="15" name="Picture 14">
            <a:extLst>
              <a:ext uri="{FF2B5EF4-FFF2-40B4-BE49-F238E27FC236}">
                <a16:creationId xmlns:a16="http://schemas.microsoft.com/office/drawing/2014/main" id="{28D29140-8E95-3849-9678-A8AB2DE33D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07847" y="2323982"/>
            <a:ext cx="784183" cy="588460"/>
          </a:xfrm>
          <a:prstGeom prst="rect">
            <a:avLst/>
          </a:prstGeom>
        </p:spPr>
      </p:pic>
      <p:cxnSp>
        <p:nvCxnSpPr>
          <p:cNvPr id="22" name="Straight Connector 21">
            <a:extLst>
              <a:ext uri="{FF2B5EF4-FFF2-40B4-BE49-F238E27FC236}">
                <a16:creationId xmlns:a16="http://schemas.microsoft.com/office/drawing/2014/main" id="{D53E9558-A8EE-3643-851E-8659ADCE1F77}"/>
              </a:ext>
            </a:extLst>
          </p:cNvPr>
          <p:cNvCxnSpPr>
            <a:cxnSpLocks/>
          </p:cNvCxnSpPr>
          <p:nvPr/>
        </p:nvCxnSpPr>
        <p:spPr>
          <a:xfrm>
            <a:off x="2919041" y="3331304"/>
            <a:ext cx="0" cy="251756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D77950-333C-C343-8233-5922CEEC886A}"/>
              </a:ext>
            </a:extLst>
          </p:cNvPr>
          <p:cNvCxnSpPr>
            <a:cxnSpLocks/>
          </p:cNvCxnSpPr>
          <p:nvPr/>
        </p:nvCxnSpPr>
        <p:spPr>
          <a:xfrm>
            <a:off x="5763695" y="3331304"/>
            <a:ext cx="0" cy="251756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9B5ED1-02E0-2949-B247-71E399E561B8}"/>
              </a:ext>
            </a:extLst>
          </p:cNvPr>
          <p:cNvCxnSpPr>
            <a:cxnSpLocks/>
          </p:cNvCxnSpPr>
          <p:nvPr/>
        </p:nvCxnSpPr>
        <p:spPr>
          <a:xfrm>
            <a:off x="8966920" y="3331304"/>
            <a:ext cx="0" cy="251756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D4FADA5-A1D8-2648-9173-8A5AA31041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9556" y="2323982"/>
            <a:ext cx="676209" cy="676209"/>
          </a:xfrm>
          <a:prstGeom prst="rect">
            <a:avLst/>
          </a:prstGeom>
        </p:spPr>
      </p:pic>
      <p:sp>
        <p:nvSpPr>
          <p:cNvPr id="5" name="Title 4">
            <a:extLst>
              <a:ext uri="{FF2B5EF4-FFF2-40B4-BE49-F238E27FC236}">
                <a16:creationId xmlns:a16="http://schemas.microsoft.com/office/drawing/2014/main" id="{AB4E5EC0-5AE4-D64D-A2A5-9C8CD35E12BE}"/>
              </a:ext>
            </a:extLst>
          </p:cNvPr>
          <p:cNvSpPr>
            <a:spLocks noGrp="1"/>
          </p:cNvSpPr>
          <p:nvPr>
            <p:ph type="title"/>
          </p:nvPr>
        </p:nvSpPr>
        <p:spPr/>
        <p:txBody>
          <a:bodyPr/>
          <a:lstStyle/>
          <a:p>
            <a:r>
              <a:rPr lang="en-US" spc="-50" dirty="0">
                <a:latin typeface="Segoe UI Semibold (Headings)"/>
              </a:rPr>
              <a:t>Azure Migrate appliance</a:t>
            </a:r>
            <a:endParaRPr lang="en-US" dirty="0"/>
          </a:p>
        </p:txBody>
      </p:sp>
      <p:sp>
        <p:nvSpPr>
          <p:cNvPr id="2" name="bk object 17">
            <a:extLst>
              <a:ext uri="{FF2B5EF4-FFF2-40B4-BE49-F238E27FC236}">
                <a16:creationId xmlns:a16="http://schemas.microsoft.com/office/drawing/2014/main" id="{B1B1FE2D-8C38-41B3-8FF8-28870BC02406}"/>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4" name="TextBox 3">
            <a:extLst>
              <a:ext uri="{FF2B5EF4-FFF2-40B4-BE49-F238E27FC236}">
                <a16:creationId xmlns:a16="http://schemas.microsoft.com/office/drawing/2014/main" id="{E62D043E-ACA1-408B-9521-DD5C204D5F6D}"/>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3120189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strVal val="#ppt_x"/>
                                          </p:val>
                                        </p:tav>
                                        <p:tav tm="100000">
                                          <p:val>
                                            <p:strVal val="#ppt_x"/>
                                          </p:val>
                                        </p:tav>
                                      </p:tavLst>
                                    </p:anim>
                                    <p:anim calcmode="lin" valueType="num">
                                      <p:cBhvr>
                                        <p:cTn id="20" dur="50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anim calcmode="lin" valueType="num">
                                      <p:cBhvr>
                                        <p:cTn id="30" dur="500" fill="hold"/>
                                        <p:tgtEl>
                                          <p:spTgt spid="20"/>
                                        </p:tgtEl>
                                        <p:attrNameLst>
                                          <p:attrName>ppt_x</p:attrName>
                                        </p:attrNameLst>
                                      </p:cBhvr>
                                      <p:tavLst>
                                        <p:tav tm="0">
                                          <p:val>
                                            <p:strVal val="#ppt_x"/>
                                          </p:val>
                                        </p:tav>
                                        <p:tav tm="100000">
                                          <p:val>
                                            <p:strVal val="#ppt_x"/>
                                          </p:val>
                                        </p:tav>
                                      </p:tavLst>
                                    </p:anim>
                                    <p:anim calcmode="lin" valueType="num">
                                      <p:cBhvr>
                                        <p:cTn id="31" dur="5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anim calcmode="lin" valueType="num">
                                      <p:cBhvr>
                                        <p:cTn id="35" dur="500" fill="hold"/>
                                        <p:tgtEl>
                                          <p:spTgt spid="19"/>
                                        </p:tgtEl>
                                        <p:attrNameLst>
                                          <p:attrName>ppt_x</p:attrName>
                                        </p:attrNameLst>
                                      </p:cBhvr>
                                      <p:tavLst>
                                        <p:tav tm="0">
                                          <p:val>
                                            <p:strVal val="#ppt_x"/>
                                          </p:val>
                                        </p:tav>
                                        <p:tav tm="100000">
                                          <p:val>
                                            <p:strVal val="#ppt_x"/>
                                          </p:val>
                                        </p:tav>
                                      </p:tavLst>
                                    </p:anim>
                                    <p:anim calcmode="lin" valueType="num">
                                      <p:cBhvr>
                                        <p:cTn id="36" dur="500" fill="hold"/>
                                        <p:tgtEl>
                                          <p:spTgt spid="19"/>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324224" y="487"/>
            <a:ext cx="5867777" cy="685702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47332" y="1619706"/>
            <a:ext cx="2071100" cy="2069512"/>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881461" y="3961312"/>
            <a:ext cx="647462" cy="644395"/>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11374" y="4734619"/>
            <a:ext cx="1322884" cy="578051"/>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035512" y="1462241"/>
            <a:ext cx="4309369" cy="51445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49" eaLnBrk="0" fontAlgn="base" hangingPunct="0">
              <a:spcBef>
                <a:spcPct val="0"/>
              </a:spcBef>
              <a:spcAft>
                <a:spcPts val="588"/>
              </a:spcAft>
              <a:buClr>
                <a:srgbClr val="000000"/>
              </a:buClr>
              <a:buSzTx/>
              <a:buNone/>
            </a:pPr>
            <a:r>
              <a:rPr lang="en-US" altLang="en-US" sz="1961" dirty="0">
                <a:solidFill>
                  <a:srgbClr val="0078D4"/>
                </a:solidFill>
                <a:latin typeface="Segoe UI"/>
              </a:rPr>
              <a:t>Deploy</a:t>
            </a:r>
            <a:r>
              <a:rPr lang="en-US" altLang="en-US" sz="1961" dirty="0">
                <a:solidFill>
                  <a:prstClr val="black"/>
                </a:solidFill>
                <a:latin typeface="Segoe UI"/>
              </a:rPr>
              <a:t> </a:t>
            </a:r>
            <a:r>
              <a:rPr lang="en-US" altLang="en-US" sz="1961" dirty="0">
                <a:gradFill>
                  <a:gsLst>
                    <a:gs pos="1250">
                      <a:prstClr val="black"/>
                    </a:gs>
                    <a:gs pos="100000">
                      <a:prstClr val="black"/>
                    </a:gs>
                  </a:gsLst>
                  <a:lin ang="5400000" scaled="0"/>
                </a:gradFill>
                <a:latin typeface="Segoe UI"/>
              </a:rPr>
              <a:t>and configure the Azure Migrate appliance in the source environment</a:t>
            </a:r>
          </a:p>
          <a:p>
            <a:pPr marL="0" indent="0" defTabSz="914049" eaLnBrk="0" fontAlgn="base" hangingPunct="0">
              <a:spcBef>
                <a:spcPct val="0"/>
              </a:spcBef>
              <a:spcAft>
                <a:spcPts val="588"/>
              </a:spcAft>
              <a:buClr>
                <a:srgbClr val="000000"/>
              </a:buClr>
              <a:buSzTx/>
              <a:buNone/>
            </a:pPr>
            <a:endParaRPr lang="en-US" altLang="en-US" sz="1961" dirty="0">
              <a:gradFill>
                <a:gsLst>
                  <a:gs pos="1250">
                    <a:prstClr val="black"/>
                  </a:gs>
                  <a:gs pos="100000">
                    <a:prstClr val="black"/>
                  </a:gs>
                </a:gsLst>
                <a:lin ang="5400000" scaled="0"/>
              </a:gradFill>
              <a:latin typeface="Segoe UI"/>
            </a:endParaRPr>
          </a:p>
          <a:p>
            <a:pPr marL="0" indent="0" defTabSz="914049" eaLnBrk="0" fontAlgn="base" hangingPunct="0">
              <a:spcBef>
                <a:spcPct val="0"/>
              </a:spcBef>
              <a:spcAft>
                <a:spcPts val="588"/>
              </a:spcAft>
              <a:buClr>
                <a:srgbClr val="000000"/>
              </a:buClr>
              <a:buSzTx/>
              <a:buNone/>
            </a:pPr>
            <a:r>
              <a:rPr lang="en-US" altLang="en-US" sz="1961" dirty="0">
                <a:solidFill>
                  <a:srgbClr val="0078D4"/>
                </a:solidFill>
                <a:latin typeface="Segoe UI"/>
              </a:rPr>
              <a:t>Appliance discovers servers and server configurations, and collects performance data (resource utilizations) </a:t>
            </a:r>
            <a:r>
              <a:rPr lang="en-US" altLang="en-US" sz="1961" dirty="0">
                <a:gradFill>
                  <a:gsLst>
                    <a:gs pos="1250">
                      <a:prstClr val="black"/>
                    </a:gs>
                    <a:gs pos="100000">
                      <a:prstClr val="black"/>
                    </a:gs>
                  </a:gsLst>
                  <a:lin ang="5400000" scaled="0"/>
                </a:gradFill>
                <a:latin typeface="Segoe UI"/>
              </a:rPr>
              <a:t>for</a:t>
            </a:r>
            <a:r>
              <a:rPr lang="en-US" altLang="en-US" sz="1961" dirty="0">
                <a:solidFill>
                  <a:srgbClr val="0070C0"/>
                </a:solidFill>
                <a:latin typeface="Segoe UI"/>
              </a:rPr>
              <a:t> </a:t>
            </a:r>
            <a:r>
              <a:rPr lang="en-US" altLang="en-US" sz="1961" dirty="0">
                <a:gradFill>
                  <a:gsLst>
                    <a:gs pos="1250">
                      <a:prstClr val="black"/>
                    </a:gs>
                    <a:gs pos="100000">
                      <a:prstClr val="black"/>
                    </a:gs>
                  </a:gsLst>
                  <a:lin ang="5400000" scaled="0"/>
                </a:gradFill>
                <a:latin typeface="Segoe UI"/>
              </a:rPr>
              <a:t>Windows and Linux servers</a:t>
            </a:r>
          </a:p>
          <a:p>
            <a:pPr marL="448193" indent="-448193" defTabSz="914049" eaLnBrk="0" fontAlgn="base" hangingPunct="0">
              <a:spcBef>
                <a:spcPct val="0"/>
              </a:spcBef>
              <a:spcAft>
                <a:spcPts val="588"/>
              </a:spcAft>
              <a:buClr>
                <a:srgbClr val="000000"/>
              </a:buClr>
              <a:buSzTx/>
              <a:buFont typeface="+mj-lt"/>
              <a:buAutoNum type="arabicPeriod"/>
            </a:pPr>
            <a:endParaRPr lang="en-US" altLang="en-US" sz="1961" dirty="0">
              <a:gradFill>
                <a:gsLst>
                  <a:gs pos="1250">
                    <a:prstClr val="black"/>
                  </a:gs>
                  <a:gs pos="100000">
                    <a:prstClr val="black"/>
                  </a:gs>
                </a:gsLst>
                <a:lin ang="5400000" scaled="0"/>
              </a:gradFill>
              <a:latin typeface="Segoe UI"/>
            </a:endParaRPr>
          </a:p>
          <a:p>
            <a:pPr marL="0" indent="0" defTabSz="914049" eaLnBrk="0" fontAlgn="base" hangingPunct="0">
              <a:spcBef>
                <a:spcPct val="0"/>
              </a:spcBef>
              <a:spcAft>
                <a:spcPts val="588"/>
              </a:spcAft>
              <a:buClr>
                <a:srgbClr val="000000"/>
              </a:buClr>
              <a:buSzTx/>
              <a:buNone/>
            </a:pPr>
            <a:r>
              <a:rPr lang="en-US" altLang="en-US" sz="1961" dirty="0">
                <a:solidFill>
                  <a:srgbClr val="0078D4"/>
                </a:solidFill>
                <a:latin typeface="Segoe UI"/>
              </a:rPr>
              <a:t>View</a:t>
            </a:r>
            <a:r>
              <a:rPr lang="en-US" altLang="en-US" sz="1961" dirty="0">
                <a:solidFill>
                  <a:srgbClr val="0070C0"/>
                </a:solidFill>
                <a:latin typeface="Segoe UI"/>
              </a:rPr>
              <a:t> </a:t>
            </a:r>
            <a:r>
              <a:rPr lang="en-US" altLang="en-US" sz="1961" dirty="0">
                <a:gradFill>
                  <a:gsLst>
                    <a:gs pos="1250">
                      <a:prstClr val="black"/>
                    </a:gs>
                    <a:gs pos="100000">
                      <a:prstClr val="black"/>
                    </a:gs>
                  </a:gsLst>
                  <a:lin ang="5400000" scaled="0"/>
                </a:gradFill>
                <a:latin typeface="Segoe UI"/>
              </a:rPr>
              <a:t>discovered servers</a:t>
            </a:r>
            <a:endParaRPr lang="en-US" altLang="en-US" sz="1961" b="1" dirty="0">
              <a:solidFill>
                <a:srgbClr val="8E0000"/>
              </a:solidFill>
              <a:latin typeface="Segoe UI"/>
            </a:endParaRP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692921" y="5518473"/>
            <a:ext cx="4174857" cy="1072951"/>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44884" y="5750826"/>
            <a:ext cx="1106560" cy="47424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02608" y="2790092"/>
            <a:ext cx="908765" cy="908765"/>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589825" y="1244707"/>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384"/>
            <a:endParaRPr lang="en-US" sz="2745" dirty="0">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035513" y="2618426"/>
            <a:ext cx="4592072"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035513" y="4563007"/>
            <a:ext cx="4592072" cy="0"/>
          </a:xfrm>
          <a:prstGeom prst="line">
            <a:avLst/>
          </a:prstGeom>
          <a:noFill/>
          <a:ln w="12700" cap="flat" cmpd="sng" algn="ctr">
            <a:solidFill>
              <a:schemeClr val="bg1">
                <a:lumMod val="75000"/>
              </a:schemeClr>
            </a:solidFill>
            <a:prstDash val="solid"/>
            <a:headEnd type="none"/>
            <a:tailEnd type="none"/>
          </a:ln>
          <a:effectLst/>
        </p:spPr>
      </p:cxnSp>
      <p:sp>
        <p:nvSpPr>
          <p:cNvPr id="7" name="Text Placeholder 6">
            <a:extLst>
              <a:ext uri="{FF2B5EF4-FFF2-40B4-BE49-F238E27FC236}">
                <a16:creationId xmlns:a16="http://schemas.microsoft.com/office/drawing/2014/main" id="{A3AB1846-3AB2-EC4B-8277-6115C8D93153}"/>
              </a:ext>
            </a:extLst>
          </p:cNvPr>
          <p:cNvSpPr>
            <a:spLocks noGrp="1"/>
          </p:cNvSpPr>
          <p:nvPr>
            <p:ph type="body" sz="quarter" idx="10"/>
          </p:nvPr>
        </p:nvSpPr>
        <p:spPr>
          <a:xfrm>
            <a:off x="455995" y="881209"/>
            <a:ext cx="11653518" cy="482763"/>
          </a:xfrm>
        </p:spPr>
        <p:txBody>
          <a:bodyPr/>
          <a:lstStyle/>
          <a:p>
            <a:r>
              <a:rPr lang="en-US" dirty="0"/>
              <a:t>For all scenarios</a:t>
            </a:r>
          </a:p>
        </p:txBody>
      </p: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55995" y="433143"/>
            <a:ext cx="11303917" cy="813704"/>
          </a:xfrm>
        </p:spPr>
        <p:txBody>
          <a:bodyPr/>
          <a:lstStyle/>
          <a:p>
            <a:r>
              <a:rPr lang="en-US" dirty="0"/>
              <a:t>Discovery: Process</a:t>
            </a:r>
          </a:p>
        </p:txBody>
      </p:sp>
      <p:sp>
        <p:nvSpPr>
          <p:cNvPr id="2" name="bk object 17">
            <a:extLst>
              <a:ext uri="{FF2B5EF4-FFF2-40B4-BE49-F238E27FC236}">
                <a16:creationId xmlns:a16="http://schemas.microsoft.com/office/drawing/2014/main" id="{11BA184A-3350-49ED-B5E1-75749FD06BA2}"/>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4" name="TextBox 3">
            <a:extLst>
              <a:ext uri="{FF2B5EF4-FFF2-40B4-BE49-F238E27FC236}">
                <a16:creationId xmlns:a16="http://schemas.microsoft.com/office/drawing/2014/main" id="{8C7972EA-FC23-4750-A9A0-103240E105BA}"/>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97370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1">
                                            <p:txEl>
                                              <p:pRg st="2" end="2"/>
                                            </p:txEl>
                                          </p:spTgt>
                                        </p:tgtEl>
                                        <p:attrNameLst>
                                          <p:attrName>style.visibility</p:attrName>
                                        </p:attrNameLst>
                                      </p:cBhvr>
                                      <p:to>
                                        <p:strVal val="visible"/>
                                      </p:to>
                                    </p:set>
                                    <p:anim calcmode="lin" valueType="num">
                                      <p:cBhvr additive="base">
                                        <p:cTn id="20"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1">
                                            <p:txEl>
                                              <p:pRg st="4" end="4"/>
                                            </p:txEl>
                                          </p:spTgt>
                                        </p:tgtEl>
                                        <p:attrNameLst>
                                          <p:attrName>style.visibility</p:attrName>
                                        </p:attrNameLst>
                                      </p:cBhvr>
                                      <p:to>
                                        <p:strVal val="visible"/>
                                      </p:to>
                                    </p:set>
                                    <p:anim calcmode="lin" valueType="num">
                                      <p:cBhvr additive="base">
                                        <p:cTn id="29"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184555" y="1493957"/>
            <a:ext cx="3598144" cy="2564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184555" y="4058728"/>
            <a:ext cx="3598144" cy="12885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320275" y="1493957"/>
            <a:ext cx="3598144" cy="2564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320275" y="4058728"/>
            <a:ext cx="3598144" cy="12885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55995" y="1493957"/>
            <a:ext cx="3598144" cy="2564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55995" y="4058728"/>
            <a:ext cx="3598144" cy="12885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320275" y="5683941"/>
            <a:ext cx="1577192" cy="67593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215975" y="5806630"/>
            <a:ext cx="553249" cy="553249"/>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028066" y="5895594"/>
            <a:ext cx="960180" cy="3753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324079" y="5972655"/>
            <a:ext cx="1435272" cy="2211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5995" y="5960105"/>
            <a:ext cx="1510827" cy="24629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68157" y="1722725"/>
            <a:ext cx="1656598" cy="452590"/>
          </a:xfrm>
          <a:prstGeom prst="rect">
            <a:avLst/>
          </a:prstGeom>
          <a:noFill/>
          <a:ln>
            <a:noFill/>
            <a:prstDash val="dash"/>
          </a:ln>
        </p:spPr>
        <p:txBody>
          <a:bodyPr wrap="square">
            <a:spAutoFit/>
          </a:bodyPr>
          <a:lstStyle/>
          <a:p>
            <a:pPr defTabSz="896181">
              <a:spcAft>
                <a:spcPts val="1176"/>
              </a:spcAft>
              <a:defRPr/>
            </a:pPr>
            <a:r>
              <a:rPr lang="en-US" sz="2353" dirty="0">
                <a:ln w="3175">
                  <a:noFill/>
                </a:ln>
                <a:solidFill>
                  <a:srgbClr val="50E6FF"/>
                </a:solidFill>
                <a:latin typeface="Segoe UI Semibold"/>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02015" y="1714456"/>
            <a:ext cx="1605066" cy="452590"/>
          </a:xfrm>
          <a:prstGeom prst="rect">
            <a:avLst/>
          </a:prstGeom>
          <a:noFill/>
          <a:ln>
            <a:noFill/>
            <a:prstDash val="dash"/>
          </a:ln>
        </p:spPr>
        <p:txBody>
          <a:bodyPr wrap="square">
            <a:spAutoFit/>
          </a:bodyPr>
          <a:lstStyle/>
          <a:p>
            <a:pPr defTabSz="896181">
              <a:spcAft>
                <a:spcPts val="1176"/>
              </a:spcAft>
            </a:pPr>
            <a:r>
              <a:rPr lang="en-US" sz="2353" dirty="0">
                <a:ln w="3175">
                  <a:noFill/>
                </a:ln>
                <a:solidFill>
                  <a:srgbClr val="50E6FF"/>
                </a:solidFill>
                <a:latin typeface="Segoe UI Semibold"/>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403837" y="1726235"/>
            <a:ext cx="3131383" cy="452590"/>
          </a:xfrm>
          <a:prstGeom prst="rect">
            <a:avLst/>
          </a:prstGeom>
          <a:noFill/>
          <a:ln>
            <a:noFill/>
            <a:prstDash val="dash"/>
          </a:ln>
        </p:spPr>
        <p:txBody>
          <a:bodyPr wrap="square">
            <a:spAutoFit/>
          </a:bodyPr>
          <a:lstStyle/>
          <a:p>
            <a:pPr defTabSz="896181">
              <a:spcAft>
                <a:spcPts val="1176"/>
              </a:spcAft>
            </a:pPr>
            <a:r>
              <a:rPr lang="en-US" sz="2353" dirty="0">
                <a:ln w="3175">
                  <a:noFill/>
                </a:ln>
                <a:solidFill>
                  <a:srgbClr val="50E6FF"/>
                </a:solidFill>
                <a:latin typeface="Segoe UI Semibold"/>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68157" y="2251016"/>
            <a:ext cx="3117455" cy="547948"/>
          </a:xfrm>
          <a:prstGeom prst="rect">
            <a:avLst/>
          </a:prstGeom>
          <a:noFill/>
        </p:spPr>
        <p:txBody>
          <a:bodyPr wrap="square" rtlCol="0">
            <a:spAutoFit/>
          </a:bodyPr>
          <a:lstStyle/>
          <a:p>
            <a:pPr defTabSz="896181"/>
            <a:r>
              <a:rPr lang="en-US" sz="1600" b="1" dirty="0">
                <a:solidFill>
                  <a:srgbClr val="FFFFFF"/>
                </a:solidFill>
                <a:latin typeface="Segoe UI"/>
                <a:cs typeface="Segoe UI Semilight" panose="020B0402040204020203" pitchFamily="34" charset="0"/>
              </a:rPr>
              <a:t>Host requirements </a:t>
            </a:r>
          </a:p>
          <a:p>
            <a:pPr marL="224097" indent="-224097" defTabSz="914225">
              <a:buFont typeface="Arial" panose="020B0604020202020204" pitchFamily="34" charset="0"/>
              <a:buChar char="•"/>
              <a:defRPr/>
            </a:pPr>
            <a:r>
              <a:rPr lang="en-US" sz="1372" dirty="0" err="1">
                <a:solidFill>
                  <a:srgbClr val="FFFFFF"/>
                </a:solidFill>
                <a:latin typeface="Segoe UI"/>
                <a:cs typeface="Segoe UI Semilight" panose="020B0402040204020203" pitchFamily="34" charset="0"/>
              </a:rPr>
              <a:t>ESXi</a:t>
            </a:r>
            <a:r>
              <a:rPr lang="en-US" sz="1372" dirty="0">
                <a:solidFill>
                  <a:srgbClr val="FFFFFF"/>
                </a:solidFill>
                <a:latin typeface="Segoe UI"/>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68158" y="2968539"/>
            <a:ext cx="2762544" cy="970365"/>
          </a:xfrm>
          <a:prstGeom prst="rect">
            <a:avLst/>
          </a:prstGeom>
          <a:noFill/>
        </p:spPr>
        <p:txBody>
          <a:bodyPr wrap="square" rtlCol="0">
            <a:spAutoFit/>
          </a:bodyPr>
          <a:lstStyle/>
          <a:p>
            <a:pPr defTabSz="896181"/>
            <a:r>
              <a:rPr lang="en-US" sz="1600" b="1" dirty="0">
                <a:solidFill>
                  <a:srgbClr val="FFFFFF"/>
                </a:solidFill>
                <a:latin typeface="Segoe UI"/>
                <a:cs typeface="Segoe UI Semilight" panose="020B0402040204020203" pitchFamily="34" charset="0"/>
              </a:rPr>
              <a:t>vCenter requirements</a:t>
            </a:r>
          </a:p>
          <a:p>
            <a:pPr marL="224097" indent="-224097" defTabSz="914225">
              <a:buFont typeface="Arial" panose="020B0604020202020204" pitchFamily="34" charset="0"/>
              <a:buChar char="•"/>
              <a:defRPr/>
            </a:pPr>
            <a:r>
              <a:rPr lang="en-US" sz="1372" dirty="0">
                <a:solidFill>
                  <a:srgbClr val="FFFFFF"/>
                </a:solidFill>
                <a:latin typeface="Segoe UI"/>
                <a:cs typeface="Segoe UI Semilight" panose="020B0402040204020203" pitchFamily="34" charset="0"/>
              </a:rPr>
              <a:t>vCenter Server version </a:t>
            </a:r>
            <a:br>
              <a:rPr lang="en-US" sz="1372" dirty="0">
                <a:solidFill>
                  <a:srgbClr val="FFFFFF"/>
                </a:solidFill>
                <a:latin typeface="Segoe UI"/>
                <a:cs typeface="Segoe UI Semilight" panose="020B0402040204020203" pitchFamily="34" charset="0"/>
              </a:rPr>
            </a:br>
            <a:r>
              <a:rPr lang="en-US" sz="1372" dirty="0">
                <a:solidFill>
                  <a:srgbClr val="FFFFFF"/>
                </a:solidFill>
                <a:latin typeface="Segoe UI"/>
                <a:cs typeface="Segoe UI Semilight" panose="020B0402040204020203" pitchFamily="34" charset="0"/>
              </a:rPr>
              <a:t>(5.5, 6, 6.5, 6.7, 7) </a:t>
            </a:r>
          </a:p>
          <a:p>
            <a:pPr marL="224097" indent="-224097" defTabSz="914225">
              <a:buFont typeface="Arial" panose="020B0604020202020204" pitchFamily="34" charset="0"/>
              <a:buChar char="•"/>
              <a:defRPr/>
            </a:pPr>
            <a:r>
              <a:rPr lang="en-US" sz="1372" dirty="0">
                <a:solidFill>
                  <a:srgbClr val="FFFFFF"/>
                </a:solidFill>
                <a:latin typeface="Segoe UI"/>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66188" y="4228301"/>
            <a:ext cx="2762544" cy="1247325"/>
          </a:xfrm>
          <a:prstGeom prst="rect">
            <a:avLst/>
          </a:prstGeom>
          <a:noFill/>
        </p:spPr>
        <p:txBody>
          <a:bodyPr wrap="square" rtlCol="0">
            <a:spAutoFit/>
          </a:bodyPr>
          <a:lstStyle/>
          <a:p>
            <a:pPr defTabSz="896181"/>
            <a:r>
              <a:rPr lang="en-US" sz="1600" b="1" dirty="0">
                <a:gradFill>
                  <a:gsLst>
                    <a:gs pos="2917">
                      <a:srgbClr val="1A1A1A"/>
                    </a:gs>
                    <a:gs pos="30000">
                      <a:srgbClr val="1A1A1A"/>
                    </a:gs>
                  </a:gsLst>
                  <a:lin ang="5400000" scaled="0"/>
                </a:gradFill>
                <a:latin typeface="Segoe UI"/>
                <a:cs typeface="Segoe UI Semilight" panose="020B0402040204020203" pitchFamily="34" charset="0"/>
              </a:rPr>
              <a:t>Supported VMs </a:t>
            </a:r>
          </a:p>
          <a:p>
            <a:pPr marL="224097" indent="-224097" defTabSz="914225">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All operating systems</a:t>
            </a:r>
          </a:p>
          <a:p>
            <a:pPr marL="224097" indent="-224097" defTabSz="914225">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Disks attached to SCSI, IDE, SATA controllers</a:t>
            </a:r>
          </a:p>
          <a:p>
            <a:pPr defTabSz="896181"/>
            <a:endParaRPr lang="en-US"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4533567" y="2251017"/>
            <a:ext cx="3081551" cy="970365"/>
          </a:xfrm>
          <a:prstGeom prst="rect">
            <a:avLst/>
          </a:prstGeom>
          <a:noFill/>
        </p:spPr>
        <p:txBody>
          <a:bodyPr wrap="square" rtlCol="0">
            <a:spAutoFit/>
          </a:bodyPr>
          <a:lstStyle/>
          <a:p>
            <a:pPr defTabSz="896181">
              <a:defRPr/>
            </a:pPr>
            <a:r>
              <a:rPr lang="en-US" sz="1600" b="1" dirty="0">
                <a:solidFill>
                  <a:srgbClr val="FFFFFF"/>
                </a:solidFill>
                <a:latin typeface="Segoe UI"/>
                <a:cs typeface="Segoe UI Semilight" panose="020B0402040204020203" pitchFamily="34" charset="0"/>
              </a:rPr>
              <a:t>Host requirements </a:t>
            </a:r>
          </a:p>
          <a:p>
            <a:pPr marL="336080" indent="-336080" defTabSz="896181">
              <a:buFont typeface="Arial" panose="020B0604020202020204" pitchFamily="34" charset="0"/>
              <a:buChar char="•"/>
            </a:pPr>
            <a:r>
              <a:rPr lang="en-US" sz="1372" dirty="0">
                <a:solidFill>
                  <a:srgbClr val="FFFFFF"/>
                </a:solidFill>
                <a:latin typeface="Segoe UI"/>
                <a:cs typeface="Segoe UI Semilight" panose="020B0402040204020203" pitchFamily="34" charset="0"/>
              </a:rPr>
              <a:t>Windows Server 2012 R2 or later</a:t>
            </a:r>
          </a:p>
          <a:p>
            <a:pPr marL="336080" indent="-336080" defTabSz="896181">
              <a:buFont typeface="Arial" panose="020B0604020202020204" pitchFamily="34" charset="0"/>
              <a:buChar char="•"/>
            </a:pPr>
            <a:r>
              <a:rPr lang="en-US" sz="1372" dirty="0">
                <a:solidFill>
                  <a:srgbClr val="FFFFFF"/>
                </a:solidFill>
                <a:latin typeface="Segoe UI"/>
                <a:cs typeface="Segoe UI Semilight" panose="020B0402040204020203" pitchFamily="34" charset="0"/>
              </a:rPr>
              <a:t>PowerShell remoting </a:t>
            </a:r>
          </a:p>
          <a:p>
            <a:pPr marL="336080" indent="-336080" defTabSz="896181">
              <a:buFont typeface="Arial" panose="020B0604020202020204" pitchFamily="34" charset="0"/>
              <a:buChar char="•"/>
            </a:pPr>
            <a:r>
              <a:rPr lang="en-US" sz="1372" dirty="0">
                <a:solidFill>
                  <a:srgbClr val="FFFFFF"/>
                </a:solidFill>
                <a:latin typeface="Segoe UI"/>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519636" y="4228302"/>
            <a:ext cx="2762544" cy="970365"/>
          </a:xfrm>
          <a:prstGeom prst="rect">
            <a:avLst/>
          </a:prstGeom>
          <a:noFill/>
        </p:spPr>
        <p:txBody>
          <a:bodyPr wrap="square" rtlCol="0">
            <a:spAutoFit/>
          </a:bodyPr>
          <a:lstStyle/>
          <a:p>
            <a:pPr defTabSz="896181">
              <a:defRPr/>
            </a:pPr>
            <a:r>
              <a:rPr lang="en-US" sz="1600" b="1" dirty="0">
                <a:gradFill>
                  <a:gsLst>
                    <a:gs pos="2917">
                      <a:srgbClr val="1A1A1A"/>
                    </a:gs>
                    <a:gs pos="30000">
                      <a:srgbClr val="1A1A1A"/>
                    </a:gs>
                  </a:gsLst>
                  <a:lin ang="5400000" scaled="0"/>
                </a:gradFill>
                <a:latin typeface="Segoe UI"/>
                <a:cs typeface="Segoe UI Semilight" panose="020B0402040204020203" pitchFamily="34" charset="0"/>
              </a:rPr>
              <a:t>Supported VMs </a:t>
            </a:r>
          </a:p>
          <a:p>
            <a:pPr marL="224097" indent="-224097" defTabSz="914225">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All operating systems</a:t>
            </a:r>
          </a:p>
          <a:p>
            <a:pPr marL="224097" indent="-224097" defTabSz="914225">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403837" y="2251016"/>
            <a:ext cx="3081551" cy="547948"/>
          </a:xfrm>
          <a:prstGeom prst="rect">
            <a:avLst/>
          </a:prstGeom>
          <a:noFill/>
        </p:spPr>
        <p:txBody>
          <a:bodyPr wrap="square" rtlCol="0">
            <a:spAutoFit/>
          </a:bodyPr>
          <a:lstStyle/>
          <a:p>
            <a:pPr defTabSz="896181">
              <a:defRPr/>
            </a:pPr>
            <a:r>
              <a:rPr lang="en-US" sz="1600" b="1" dirty="0">
                <a:solidFill>
                  <a:srgbClr val="FFFFFF"/>
                </a:solidFill>
                <a:latin typeface="Segoe UI"/>
                <a:cs typeface="Segoe UI Semilight" panose="020B0402040204020203" pitchFamily="34" charset="0"/>
              </a:rPr>
              <a:t>For Windows servers</a:t>
            </a:r>
          </a:p>
          <a:p>
            <a:pPr marL="177410" indent="-177410" defTabSz="896181">
              <a:buFont typeface="Arial" panose="020B0604020202020204" pitchFamily="34" charset="0"/>
              <a:buChar char="•"/>
              <a:defRPr/>
            </a:pPr>
            <a:r>
              <a:rPr lang="en-US" sz="1372" dirty="0">
                <a:solidFill>
                  <a:srgbClr val="FFFFFF"/>
                </a:solidFill>
                <a:latin typeface="Segoe UI"/>
                <a:cs typeface="Segoe UI Semilight" panose="020B0402040204020203" pitchFamily="34" charset="0"/>
              </a:rPr>
              <a:t>Local or domain joined account </a:t>
            </a:r>
          </a:p>
        </p:txBody>
      </p:sp>
      <p:sp>
        <p:nvSpPr>
          <p:cNvPr id="29" name="TextBox 28">
            <a:extLst>
              <a:ext uri="{FF2B5EF4-FFF2-40B4-BE49-F238E27FC236}">
                <a16:creationId xmlns:a16="http://schemas.microsoft.com/office/drawing/2014/main" id="{C82E0A89-8B5A-4144-AFBD-1CE06B960285}"/>
              </a:ext>
            </a:extLst>
          </p:cNvPr>
          <p:cNvSpPr txBox="1"/>
          <p:nvPr/>
        </p:nvSpPr>
        <p:spPr>
          <a:xfrm>
            <a:off x="8403837" y="2968539"/>
            <a:ext cx="2762544" cy="759156"/>
          </a:xfrm>
          <a:prstGeom prst="rect">
            <a:avLst/>
          </a:prstGeom>
          <a:noFill/>
        </p:spPr>
        <p:txBody>
          <a:bodyPr wrap="square" rtlCol="0">
            <a:spAutoFit/>
          </a:bodyPr>
          <a:lstStyle/>
          <a:p>
            <a:pPr defTabSz="896181">
              <a:defRPr/>
            </a:pPr>
            <a:r>
              <a:rPr lang="en-US" sz="1600" b="1" dirty="0">
                <a:solidFill>
                  <a:srgbClr val="FFFFFF"/>
                </a:solidFill>
                <a:latin typeface="Segoe UI"/>
                <a:cs typeface="Segoe UI Semilight" panose="020B0402040204020203" pitchFamily="34" charset="0"/>
              </a:rPr>
              <a:t>For Linux servers</a:t>
            </a:r>
          </a:p>
          <a:p>
            <a:pPr marL="177410" indent="-166517" defTabSz="896181">
              <a:buFont typeface="Arial" panose="020B0604020202020204" pitchFamily="34" charset="0"/>
              <a:buChar char="•"/>
              <a:defRPr/>
            </a:pPr>
            <a:r>
              <a:rPr lang="en-US" sz="1372" dirty="0">
                <a:solidFill>
                  <a:srgbClr val="FFFFFF"/>
                </a:solidFill>
                <a:latin typeface="Segoe UI"/>
                <a:cs typeface="Segoe UI Semilight" panose="020B0402040204020203" pitchFamily="34" charset="0"/>
              </a:rPr>
              <a:t>An account with root permissions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444826" y="4228302"/>
            <a:ext cx="2762544" cy="547948"/>
          </a:xfrm>
          <a:prstGeom prst="rect">
            <a:avLst/>
          </a:prstGeom>
          <a:noFill/>
        </p:spPr>
        <p:txBody>
          <a:bodyPr wrap="square" rtlCol="0">
            <a:spAutoFit/>
          </a:bodyPr>
          <a:lstStyle/>
          <a:p>
            <a:pPr defTabSz="896181">
              <a:defRPr/>
            </a:pPr>
            <a:r>
              <a:rPr lang="en-US" sz="1600" b="1" dirty="0">
                <a:gradFill>
                  <a:gsLst>
                    <a:gs pos="2917">
                      <a:srgbClr val="1A1A1A"/>
                    </a:gs>
                    <a:gs pos="30000">
                      <a:srgbClr val="1A1A1A"/>
                    </a:gs>
                  </a:gsLst>
                  <a:lin ang="5400000" scaled="0"/>
                </a:gradFill>
                <a:latin typeface="Segoe UI"/>
                <a:cs typeface="Segoe UI Semilight" panose="020B0402040204020203" pitchFamily="34" charset="0"/>
              </a:rPr>
              <a:t>Supported VMs </a:t>
            </a:r>
          </a:p>
          <a:p>
            <a:pPr marL="177410" indent="-166517" defTabSz="896181">
              <a:buFont typeface="Arial" panose="020B0604020202020204" pitchFamily="34" charset="0"/>
              <a:buChar char="•"/>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All operating systems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589825" y="442548"/>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384"/>
            <a:endParaRPr lang="en-US" sz="2745" dirty="0">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55995" y="433143"/>
            <a:ext cx="11303917" cy="813704"/>
          </a:xfrm>
        </p:spPr>
        <p:txBody>
          <a:bodyPr/>
          <a:lstStyle/>
          <a:p>
            <a:r>
              <a:rPr lang="en-US" dirty="0"/>
              <a:t>Discovery: Supported versions &amp; pre-requisites</a:t>
            </a:r>
          </a:p>
        </p:txBody>
      </p:sp>
      <p:sp>
        <p:nvSpPr>
          <p:cNvPr id="3" name="bk object 17">
            <a:extLst>
              <a:ext uri="{FF2B5EF4-FFF2-40B4-BE49-F238E27FC236}">
                <a16:creationId xmlns:a16="http://schemas.microsoft.com/office/drawing/2014/main" id="{171BD408-B165-4F5D-81CA-F6D80C02DFB6}"/>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4" name="TextBox 3">
            <a:extLst>
              <a:ext uri="{FF2B5EF4-FFF2-40B4-BE49-F238E27FC236}">
                <a16:creationId xmlns:a16="http://schemas.microsoft.com/office/drawing/2014/main" id="{2D0DB886-CBB2-4174-A43C-716F367CC8A8}"/>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360961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nvGraphicFramePr>
        <p:xfrm>
          <a:off x="455995" y="1650953"/>
          <a:ext cx="11197528" cy="4441367"/>
        </p:xfrm>
        <a:graphic>
          <a:graphicData uri="http://schemas.openxmlformats.org/drawingml/2006/table">
            <a:tbl>
              <a:tblPr firstRow="1" bandRow="1">
                <a:tableStyleId>{FABFCF23-3B69-468F-B69F-88F6DE6A72F2}</a:tableStyleId>
              </a:tblPr>
              <a:tblGrid>
                <a:gridCol w="3065006">
                  <a:extLst>
                    <a:ext uri="{9D8B030D-6E8A-4147-A177-3AD203B41FA5}">
                      <a16:colId xmlns:a16="http://schemas.microsoft.com/office/drawing/2014/main" val="2875081745"/>
                    </a:ext>
                  </a:extLst>
                </a:gridCol>
                <a:gridCol w="4066261">
                  <a:extLst>
                    <a:ext uri="{9D8B030D-6E8A-4147-A177-3AD203B41FA5}">
                      <a16:colId xmlns:a16="http://schemas.microsoft.com/office/drawing/2014/main" val="1574648769"/>
                    </a:ext>
                  </a:extLst>
                </a:gridCol>
                <a:gridCol w="4066261">
                  <a:extLst>
                    <a:ext uri="{9D8B030D-6E8A-4147-A177-3AD203B41FA5}">
                      <a16:colId xmlns:a16="http://schemas.microsoft.com/office/drawing/2014/main" val="3694781822"/>
                    </a:ext>
                  </a:extLst>
                </a:gridCol>
              </a:tblGrid>
              <a:tr h="457894">
                <a:tc>
                  <a:txBody>
                    <a:bodyPr/>
                    <a:lstStyle/>
                    <a:p>
                      <a:pPr marL="0" marR="0" algn="l" defTabSz="914400" rtl="0" eaLnBrk="1" fontAlgn="b" latinLnBrk="0" hangingPunct="1">
                        <a:lnSpc>
                          <a:spcPct val="107000"/>
                        </a:lnSpc>
                        <a:spcBef>
                          <a:spcPts val="0"/>
                        </a:spcBef>
                        <a:spcAft>
                          <a:spcPts val="0"/>
                        </a:spcAft>
                      </a:pPr>
                      <a:endParaRPr lang="en-US" sz="1600" kern="1200" dirty="0">
                        <a:solidFill>
                          <a:schemeClr val="bg1"/>
                        </a:solidFill>
                        <a:effectLst/>
                        <a:latin typeface="+mn-lt"/>
                        <a:ea typeface="+mn-ea"/>
                        <a:cs typeface="+mn-cs"/>
                      </a:endParaRPr>
                    </a:p>
                  </a:txBody>
                  <a:tcPr marL="9523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Configuration data</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Performance data</a:t>
                      </a:r>
                    </a:p>
                  </a:txBody>
                  <a:tcPr marL="91427" marR="91427" marT="45713" marB="4571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02279">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Polling interval</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Collected every 30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Differential sent to Azure every 30 mins</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Collected every 20 secs. (VMware); 30 secs </a:t>
                      </a:r>
                      <a:b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b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(Hyper-V); 5 mins. (physical servers)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Aggregated every 10 mins. based on peak value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Peak points transmitted to Azure</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16580">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Secure Hashing Algorithm</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dirty="0">
                          <a:solidFill>
                            <a:schemeClr val="accent2"/>
                          </a:solidFill>
                          <a:latin typeface="+mn-lt"/>
                          <a:ea typeface="+mn-ea"/>
                          <a:cs typeface="Segoe UI Semilight" panose="020B0402040204020203" pitchFamily="34" charset="0"/>
                        </a:rPr>
                        <a:t>SHA 256 (in transit and at rest)</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SHA 256 (in transit and at rest)</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1658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dirty="0">
                          <a:solidFill>
                            <a:schemeClr val="accent2"/>
                          </a:solidFill>
                          <a:latin typeface="+mn-lt"/>
                          <a:ea typeface="+mn-ea"/>
                          <a:cs typeface="Segoe UI Semilight" panose="020B0402040204020203" pitchFamily="34" charset="0"/>
                        </a:rPr>
                        <a:t>Azure Cosmos DB in Microsoft subscription</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dirty="0">
                          <a:solidFill>
                            <a:schemeClr val="accent2"/>
                          </a:solidFill>
                          <a:latin typeface="+mn-lt"/>
                          <a:ea typeface="+mn-ea"/>
                          <a:cs typeface="Segoe UI Semilight" panose="020B0402040204020203" pitchFamily="34" charset="0"/>
                        </a:rPr>
                        <a:t>Azure Data Explorer in Microsoft subscription</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1487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Retention</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solidFill>
                            <a:schemeClr val="accent2"/>
                          </a:solidFill>
                          <a:latin typeface="+mn-lt"/>
                          <a:ea typeface="+mn-ea"/>
                          <a:cs typeface="Segoe UI Semilight" panose="020B0402040204020203" pitchFamily="34" charset="0"/>
                        </a:rPr>
                        <a:t>3 days post VM removal from discovery</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solidFill>
                            <a:schemeClr val="accent2"/>
                          </a:solidFill>
                          <a:latin typeface="+mn-lt"/>
                          <a:ea typeface="+mn-ea"/>
                          <a:cs typeface="Segoe UI Semilight" panose="020B0402040204020203" pitchFamily="34" charset="0"/>
                        </a:rPr>
                        <a:t>Migrate project deletion</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solidFill>
                            <a:schemeClr val="accent2"/>
                          </a:solidFill>
                          <a:latin typeface="+mn-lt"/>
                          <a:ea typeface="+mn-ea"/>
                          <a:cs typeface="Segoe UI Semilight" panose="020B0402040204020203" pitchFamily="34" charset="0"/>
                        </a:rPr>
                        <a:t>Auto-deletion after 30 days;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solidFill>
                            <a:schemeClr val="accent2"/>
                          </a:solidFill>
                          <a:latin typeface="+mn-lt"/>
                          <a:ea typeface="+mn-ea"/>
                          <a:cs typeface="Segoe UI Semilight" panose="020B0402040204020203" pitchFamily="34" charset="0"/>
                        </a:rPr>
                        <a:t>sooner if Azure Migrate project is deleted</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16580">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Storage region</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dirty="0">
                          <a:solidFill>
                            <a:schemeClr val="accent2"/>
                          </a:solidFill>
                          <a:latin typeface="+mn-lt"/>
                          <a:ea typeface="+mn-ea"/>
                          <a:cs typeface="Segoe UI Semilight" panose="020B0402040204020203" pitchFamily="34" charset="0"/>
                        </a:rPr>
                        <a:t>Any region within Migrate project geography</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6580">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Appliance component used</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dirty="0">
                          <a:solidFill>
                            <a:schemeClr val="accent2"/>
                          </a:solidFill>
                          <a:latin typeface="+mn-lt"/>
                          <a:ea typeface="+mn-ea"/>
                          <a:cs typeface="Segoe UI Semilight" panose="020B0402040204020203" pitchFamily="34" charset="0"/>
                        </a:rPr>
                        <a:t>Discovery agent</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dirty="0">
                          <a:solidFill>
                            <a:schemeClr val="accent2"/>
                          </a:solidFill>
                          <a:latin typeface="+mn-lt"/>
                          <a:ea typeface="+mn-ea"/>
                          <a:cs typeface="Segoe UI Semilight" panose="020B0402040204020203" pitchFamily="34" charset="0"/>
                        </a:rPr>
                        <a:t>Collector agent</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6" name="Text Placeholder 5">
            <a:extLst>
              <a:ext uri="{FF2B5EF4-FFF2-40B4-BE49-F238E27FC236}">
                <a16:creationId xmlns:a16="http://schemas.microsoft.com/office/drawing/2014/main" id="{A6ABE952-D4CF-5F49-8F37-14070AED2A32}"/>
              </a:ext>
            </a:extLst>
          </p:cNvPr>
          <p:cNvSpPr>
            <a:spLocks noGrp="1"/>
          </p:cNvSpPr>
          <p:nvPr>
            <p:ph type="body" sz="quarter" idx="10"/>
          </p:nvPr>
        </p:nvSpPr>
        <p:spPr>
          <a:xfrm>
            <a:off x="455995" y="881209"/>
            <a:ext cx="11653518" cy="482763"/>
          </a:xfrm>
        </p:spPr>
        <p:txBody>
          <a:bodyPr/>
          <a:lstStyle/>
          <a:p>
            <a:r>
              <a:rPr lang="en-US" dirty="0"/>
              <a:t>For all scenarios</a:t>
            </a:r>
          </a:p>
        </p:txBody>
      </p:sp>
      <p:sp>
        <p:nvSpPr>
          <p:cNvPr id="5" name="Title 4">
            <a:extLst>
              <a:ext uri="{FF2B5EF4-FFF2-40B4-BE49-F238E27FC236}">
                <a16:creationId xmlns:a16="http://schemas.microsoft.com/office/drawing/2014/main" id="{A07C093E-2626-0140-BDA5-AB04A377C3A5}"/>
              </a:ext>
            </a:extLst>
          </p:cNvPr>
          <p:cNvSpPr>
            <a:spLocks noGrp="1"/>
          </p:cNvSpPr>
          <p:nvPr>
            <p:ph type="title"/>
          </p:nvPr>
        </p:nvSpPr>
        <p:spPr>
          <a:xfrm>
            <a:off x="455995" y="433143"/>
            <a:ext cx="11303917" cy="813704"/>
          </a:xfrm>
        </p:spPr>
        <p:txBody>
          <a:bodyPr/>
          <a:lstStyle/>
          <a:p>
            <a:r>
              <a:rPr lang="en-US" dirty="0"/>
              <a:t>Discovery: Data management</a:t>
            </a:r>
          </a:p>
        </p:txBody>
      </p:sp>
      <p:sp>
        <p:nvSpPr>
          <p:cNvPr id="2" name="bk object 17">
            <a:extLst>
              <a:ext uri="{FF2B5EF4-FFF2-40B4-BE49-F238E27FC236}">
                <a16:creationId xmlns:a16="http://schemas.microsoft.com/office/drawing/2014/main" id="{47F9A44B-3858-48FB-9CE6-20DE1DE522D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 name="TextBox 2">
            <a:extLst>
              <a:ext uri="{FF2B5EF4-FFF2-40B4-BE49-F238E27FC236}">
                <a16:creationId xmlns:a16="http://schemas.microsoft.com/office/drawing/2014/main" id="{F4C3DEC5-F40F-4003-9B12-70E5F4B7EF93}"/>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3626445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9042C09-51C8-FA4F-ADD1-E26B0D2FCF9B}"/>
              </a:ext>
            </a:extLst>
          </p:cNvPr>
          <p:cNvGrpSpPr/>
          <p:nvPr/>
        </p:nvGrpSpPr>
        <p:grpSpPr>
          <a:xfrm>
            <a:off x="2258045" y="2896487"/>
            <a:ext cx="7675910" cy="1467979"/>
            <a:chOff x="2303323" y="2954071"/>
            <a:chExt cx="7829828" cy="1497415"/>
          </a:xfrm>
        </p:grpSpPr>
        <p:cxnSp>
          <p:nvCxnSpPr>
            <p:cNvPr id="29" name="Straight Connector 28">
              <a:extLst>
                <a:ext uri="{FF2B5EF4-FFF2-40B4-BE49-F238E27FC236}">
                  <a16:creationId xmlns:a16="http://schemas.microsoft.com/office/drawing/2014/main" id="{840B294F-7EA3-8E4D-B84C-E4E01D7C19BA}"/>
                </a:ext>
              </a:extLst>
            </p:cNvPr>
            <p:cNvCxnSpPr>
              <a:cxnSpLocks/>
            </p:cNvCxnSpPr>
            <p:nvPr/>
          </p:nvCxnSpPr>
          <p:spPr>
            <a:xfrm>
              <a:off x="6218237" y="2954071"/>
              <a:ext cx="0" cy="1497415"/>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08965CA-E9A2-2D42-B61C-202FDFC2B0BC}"/>
                </a:ext>
              </a:extLst>
            </p:cNvPr>
            <p:cNvGrpSpPr/>
            <p:nvPr/>
          </p:nvGrpSpPr>
          <p:grpSpPr>
            <a:xfrm>
              <a:off x="2303323" y="3342968"/>
              <a:ext cx="7829828" cy="1108518"/>
              <a:chOff x="2085339" y="3342968"/>
              <a:chExt cx="7829828" cy="1108518"/>
            </a:xfrm>
          </p:grpSpPr>
          <p:cxnSp>
            <p:nvCxnSpPr>
              <p:cNvPr id="28" name="Straight Connector 27">
                <a:extLst>
                  <a:ext uri="{FF2B5EF4-FFF2-40B4-BE49-F238E27FC236}">
                    <a16:creationId xmlns:a16="http://schemas.microsoft.com/office/drawing/2014/main" id="{65C527BB-933E-694A-BB6B-3A310CE1DC9C}"/>
                  </a:ext>
                </a:extLst>
              </p:cNvPr>
              <p:cNvCxnSpPr>
                <a:cxnSpLocks/>
              </p:cNvCxnSpPr>
              <p:nvPr/>
            </p:nvCxnSpPr>
            <p:spPr>
              <a:xfrm>
                <a:off x="2085339"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7DB43-079C-6C48-9210-9E53549D790C}"/>
                  </a:ext>
                </a:extLst>
              </p:cNvPr>
              <p:cNvCxnSpPr>
                <a:cxnSpLocks/>
              </p:cNvCxnSpPr>
              <p:nvPr/>
            </p:nvCxnSpPr>
            <p:spPr>
              <a:xfrm>
                <a:off x="9915167"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39CC1CE7-40A0-4DFF-8C85-5142052F719D}"/>
              </a:ext>
            </a:extLst>
          </p:cNvPr>
          <p:cNvSpPr txBox="1"/>
          <p:nvPr/>
        </p:nvSpPr>
        <p:spPr>
          <a:xfrm>
            <a:off x="2592868" y="1741050"/>
            <a:ext cx="7006264" cy="452590"/>
          </a:xfrm>
          <a:prstGeom prst="rect">
            <a:avLst/>
          </a:prstGeom>
          <a:noFill/>
        </p:spPr>
        <p:txBody>
          <a:bodyPr wrap="square" rtlCol="0">
            <a:spAutoFit/>
          </a:bodyPr>
          <a:lstStyle/>
          <a:p>
            <a:pPr algn="ctr" defTabSz="914225"/>
            <a:r>
              <a:rPr lang="en-US" sz="2353" dirty="0">
                <a:ln w="3175">
                  <a:noFill/>
                </a:ln>
                <a:solidFill>
                  <a:srgbClr val="0078D3"/>
                </a:solidFill>
                <a:latin typeface="Segoe UI Semibold"/>
                <a:cs typeface="Segoe UI" pitchFamily="34" charset="0"/>
              </a:rPr>
              <a:t>Azure Migrate project </a:t>
            </a:r>
          </a:p>
        </p:txBody>
      </p:sp>
      <p:sp>
        <p:nvSpPr>
          <p:cNvPr id="21" name="Title 1">
            <a:extLst>
              <a:ext uri="{FF2B5EF4-FFF2-40B4-BE49-F238E27FC236}">
                <a16:creationId xmlns:a16="http://schemas.microsoft.com/office/drawing/2014/main" id="{672CD7F2-0297-444E-8347-5D3C51287C9E}"/>
              </a:ext>
            </a:extLst>
          </p:cNvPr>
          <p:cNvSpPr txBox="1">
            <a:spLocks/>
          </p:cNvSpPr>
          <p:nvPr/>
        </p:nvSpPr>
        <p:spPr>
          <a:xfrm>
            <a:off x="589825" y="442548"/>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384"/>
            <a:endParaRPr lang="en-US" sz="2745" dirty="0">
              <a:latin typeface="Segoe UI Semibold (Headings)"/>
            </a:endParaRPr>
          </a:p>
        </p:txBody>
      </p:sp>
      <p:sp>
        <p:nvSpPr>
          <p:cNvPr id="4" name="Title 3">
            <a:extLst>
              <a:ext uri="{FF2B5EF4-FFF2-40B4-BE49-F238E27FC236}">
                <a16:creationId xmlns:a16="http://schemas.microsoft.com/office/drawing/2014/main" id="{02D382E9-D31A-E748-9A72-5952D921CE4F}"/>
              </a:ext>
            </a:extLst>
          </p:cNvPr>
          <p:cNvSpPr>
            <a:spLocks noGrp="1"/>
          </p:cNvSpPr>
          <p:nvPr>
            <p:ph type="title"/>
          </p:nvPr>
        </p:nvSpPr>
        <p:spPr>
          <a:xfrm>
            <a:off x="455995" y="433143"/>
            <a:ext cx="11303917" cy="813704"/>
          </a:xfrm>
        </p:spPr>
        <p:txBody>
          <a:bodyPr/>
          <a:lstStyle/>
          <a:p>
            <a:r>
              <a:rPr lang="en-US" dirty="0"/>
              <a:t>Discovery: Resource Limits</a:t>
            </a:r>
          </a:p>
        </p:txBody>
      </p:sp>
      <p:sp>
        <p:nvSpPr>
          <p:cNvPr id="17" name="TextBox 16">
            <a:extLst>
              <a:ext uri="{FF2B5EF4-FFF2-40B4-BE49-F238E27FC236}">
                <a16:creationId xmlns:a16="http://schemas.microsoft.com/office/drawing/2014/main" id="{6A90928C-D7F7-D74E-A2D4-00CAAE27E46E}"/>
              </a:ext>
            </a:extLst>
          </p:cNvPr>
          <p:cNvSpPr txBox="1"/>
          <p:nvPr/>
        </p:nvSpPr>
        <p:spPr>
          <a:xfrm>
            <a:off x="656878" y="4519817"/>
            <a:ext cx="3176702" cy="1800678"/>
          </a:xfrm>
          <a:prstGeom prst="rect">
            <a:avLst/>
          </a:prstGeom>
          <a:noFill/>
        </p:spPr>
        <p:txBody>
          <a:bodyPr wrap="square" rtlCol="0">
            <a:spAutoFit/>
          </a:bodyPr>
          <a:lstStyle/>
          <a:p>
            <a:pPr algn="ctr" defTabSz="914225">
              <a:spcAft>
                <a:spcPts val="588"/>
              </a:spcAft>
            </a:pPr>
            <a:r>
              <a:rPr lang="en-US" sz="2353" dirty="0">
                <a:ln w="3175">
                  <a:noFill/>
                </a:ln>
                <a:solidFill>
                  <a:srgbClr val="0078D3"/>
                </a:solidFill>
                <a:latin typeface="Segoe UI Semibold"/>
                <a:cs typeface="Segoe UI" pitchFamily="34" charset="0"/>
              </a:rPr>
              <a:t>VMware</a:t>
            </a:r>
            <a:endParaRPr lang="en-US" sz="1765" dirty="0">
              <a:ln>
                <a:solidFill>
                  <a:prstClr val="white"/>
                </a:solidFill>
              </a:ln>
              <a:solidFill>
                <a:prstClr val="black"/>
              </a:solidFill>
              <a:latin typeface="Segoe UI"/>
            </a:endParaRPr>
          </a:p>
          <a:p>
            <a:pPr marL="9337" lvl="1" algn="ctr" defTabSz="896181">
              <a:spcBef>
                <a:spcPts val="588"/>
              </a:spcBef>
              <a:spcAft>
                <a:spcPts val="588"/>
              </a:spcAft>
            </a:pPr>
            <a:r>
              <a:rPr lang="en-US" sz="1372" dirty="0">
                <a:gradFill>
                  <a:gsLst>
                    <a:gs pos="2917">
                      <a:srgbClr val="1A1A1A"/>
                    </a:gs>
                    <a:gs pos="30000">
                      <a:srgbClr val="1A1A1A"/>
                    </a:gs>
                  </a:gsLst>
                  <a:lin ang="5400000" scaled="0"/>
                </a:gradFill>
                <a:latin typeface="Segoe UI"/>
                <a:cs typeface="Segoe UI Semilight" panose="020B0402040204020203" pitchFamily="34" charset="0"/>
              </a:rPr>
              <a:t>1 vCenter server</a:t>
            </a:r>
            <a:br>
              <a:rPr lang="en-US" sz="1372" dirty="0">
                <a:gradFill>
                  <a:gsLst>
                    <a:gs pos="2917">
                      <a:srgbClr val="1A1A1A"/>
                    </a:gs>
                    <a:gs pos="30000">
                      <a:srgbClr val="1A1A1A"/>
                    </a:gs>
                  </a:gsLst>
                  <a:lin ang="5400000" scaled="0"/>
                </a:gradFill>
                <a:latin typeface="Segoe UI"/>
                <a:cs typeface="Segoe UI Semilight" panose="020B0402040204020203" pitchFamily="34" charset="0"/>
              </a:rPr>
            </a:br>
            <a:r>
              <a:rPr lang="en-US" sz="1372" dirty="0">
                <a:gradFill>
                  <a:gsLst>
                    <a:gs pos="2917">
                      <a:srgbClr val="1A1A1A"/>
                    </a:gs>
                    <a:gs pos="30000">
                      <a:srgbClr val="1A1A1A"/>
                    </a:gs>
                  </a:gsLst>
                  <a:lin ang="5400000" scaled="0"/>
                </a:gradFill>
                <a:latin typeface="Segoe UI"/>
                <a:cs typeface="Segoe UI Semilight" panose="020B0402040204020203" pitchFamily="34" charset="0"/>
              </a:rPr>
              <a:t>10000 servers</a:t>
            </a:r>
            <a:br>
              <a:rPr lang="en-US" sz="1372" dirty="0">
                <a:gradFill>
                  <a:gsLst>
                    <a:gs pos="2917">
                      <a:srgbClr val="1A1A1A"/>
                    </a:gs>
                    <a:gs pos="30000">
                      <a:srgbClr val="1A1A1A"/>
                    </a:gs>
                  </a:gsLst>
                  <a:lin ang="5400000" scaled="0"/>
                </a:gradFill>
                <a:latin typeface="Segoe UI"/>
                <a:cs typeface="Segoe UI Semilight" panose="020B0402040204020203" pitchFamily="34" charset="0"/>
              </a:rPr>
            </a:br>
            <a:r>
              <a:rPr lang="en-US" sz="1372" dirty="0">
                <a:gradFill>
                  <a:gsLst>
                    <a:gs pos="2917">
                      <a:srgbClr val="1A1A1A"/>
                    </a:gs>
                    <a:gs pos="30000">
                      <a:srgbClr val="1A1A1A"/>
                    </a:gs>
                  </a:gsLst>
                  <a:lin ang="5400000" scaled="0"/>
                </a:gradFill>
                <a:latin typeface="Segoe UI"/>
                <a:cs typeface="Segoe UI Semilight" panose="020B0402040204020203" pitchFamily="34" charset="0"/>
              </a:rPr>
              <a:t>400 servers (dependency analysis)</a:t>
            </a:r>
          </a:p>
          <a:p>
            <a:pPr marL="9337" algn="ctr" defTabSz="896181"/>
            <a:r>
              <a:rPr lang="en-US" sz="1176" i="1" dirty="0">
                <a:solidFill>
                  <a:srgbClr val="75757A"/>
                </a:solidFill>
                <a:latin typeface="Segoe UI"/>
                <a:cs typeface="Segoe UI Semilight" panose="020B0402040204020203" pitchFamily="34" charset="0"/>
              </a:rPr>
              <a:t>*Discovery scoping supported</a:t>
            </a:r>
          </a:p>
          <a:p>
            <a:pPr marL="285695" indent="-285695" algn="ctr" defTabSz="914225">
              <a:buFont typeface="Arial" panose="020B0604020202020204" pitchFamily="34" charset="0"/>
              <a:buChar char="•"/>
            </a:pPr>
            <a:endParaRPr lang="en-US" dirty="0">
              <a:solidFill>
                <a:prstClr val="black"/>
              </a:solidFill>
              <a:latin typeface="Segoe UI"/>
            </a:endParaRPr>
          </a:p>
        </p:txBody>
      </p:sp>
      <p:sp>
        <p:nvSpPr>
          <p:cNvPr id="24" name="TextBox 23">
            <a:extLst>
              <a:ext uri="{FF2B5EF4-FFF2-40B4-BE49-F238E27FC236}">
                <a16:creationId xmlns:a16="http://schemas.microsoft.com/office/drawing/2014/main" id="{17B6BFAE-95F5-6A4D-B797-808648BB10FB}"/>
              </a:ext>
            </a:extLst>
          </p:cNvPr>
          <p:cNvSpPr txBox="1"/>
          <p:nvPr/>
        </p:nvSpPr>
        <p:spPr>
          <a:xfrm>
            <a:off x="4507649" y="4519817"/>
            <a:ext cx="3176702" cy="1025869"/>
          </a:xfrm>
          <a:prstGeom prst="rect">
            <a:avLst/>
          </a:prstGeom>
          <a:noFill/>
        </p:spPr>
        <p:txBody>
          <a:bodyPr wrap="square" rtlCol="0">
            <a:spAutoFit/>
          </a:bodyPr>
          <a:lstStyle/>
          <a:p>
            <a:pPr algn="ctr" defTabSz="914225">
              <a:spcAft>
                <a:spcPts val="588"/>
              </a:spcAft>
            </a:pPr>
            <a:r>
              <a:rPr lang="en-US" sz="2353" dirty="0">
                <a:ln w="3175">
                  <a:noFill/>
                </a:ln>
                <a:solidFill>
                  <a:srgbClr val="0078D3"/>
                </a:solidFill>
                <a:latin typeface="Segoe UI Semibold"/>
                <a:cs typeface="Segoe UI" pitchFamily="34" charset="0"/>
              </a:rPr>
              <a:t>Hyper-V</a:t>
            </a:r>
          </a:p>
          <a:p>
            <a:pPr marL="9337" lvl="1" algn="ctr" defTabSz="896181">
              <a:spcBef>
                <a:spcPts val="588"/>
              </a:spcBef>
              <a:spcAft>
                <a:spcPts val="588"/>
              </a:spcAft>
            </a:pPr>
            <a:r>
              <a:rPr lang="en-US" sz="1372" dirty="0">
                <a:gradFill>
                  <a:gsLst>
                    <a:gs pos="2917">
                      <a:srgbClr val="1A1A1A"/>
                    </a:gs>
                    <a:gs pos="30000">
                      <a:srgbClr val="1A1A1A"/>
                    </a:gs>
                  </a:gsLst>
                  <a:lin ang="5400000" scaled="0"/>
                </a:gradFill>
                <a:latin typeface="Segoe UI"/>
                <a:cs typeface="Segoe UI Semilight" panose="020B0402040204020203" pitchFamily="34" charset="0"/>
              </a:rPr>
              <a:t>300 hosts</a:t>
            </a:r>
            <a:br>
              <a:rPr lang="en-US" sz="1372" dirty="0">
                <a:gradFill>
                  <a:gsLst>
                    <a:gs pos="2917">
                      <a:srgbClr val="1A1A1A"/>
                    </a:gs>
                    <a:gs pos="30000">
                      <a:srgbClr val="1A1A1A"/>
                    </a:gs>
                  </a:gsLst>
                  <a:lin ang="5400000" scaled="0"/>
                </a:gradFill>
                <a:latin typeface="Segoe UI"/>
                <a:cs typeface="Segoe UI Semilight" panose="020B0402040204020203" pitchFamily="34" charset="0"/>
              </a:rPr>
            </a:br>
            <a:r>
              <a:rPr lang="en-US" sz="1372" dirty="0">
                <a:gradFill>
                  <a:gsLst>
                    <a:gs pos="2917">
                      <a:srgbClr val="1A1A1A"/>
                    </a:gs>
                    <a:gs pos="30000">
                      <a:srgbClr val="1A1A1A"/>
                    </a:gs>
                  </a:gsLst>
                  <a:lin ang="5400000" scaled="0"/>
                </a:gradFill>
                <a:latin typeface="Segoe UI"/>
                <a:cs typeface="Segoe UI Semilight" panose="020B0402040204020203" pitchFamily="34" charset="0"/>
              </a:rPr>
              <a:t>5000 VMs</a:t>
            </a:r>
          </a:p>
        </p:txBody>
      </p:sp>
      <p:sp>
        <p:nvSpPr>
          <p:cNvPr id="25" name="TextBox 24">
            <a:extLst>
              <a:ext uri="{FF2B5EF4-FFF2-40B4-BE49-F238E27FC236}">
                <a16:creationId xmlns:a16="http://schemas.microsoft.com/office/drawing/2014/main" id="{0E80627B-9EE9-004A-B7AE-21A7C1327617}"/>
              </a:ext>
            </a:extLst>
          </p:cNvPr>
          <p:cNvSpPr txBox="1"/>
          <p:nvPr/>
        </p:nvSpPr>
        <p:spPr>
          <a:xfrm>
            <a:off x="8345603" y="4519818"/>
            <a:ext cx="3176702" cy="814661"/>
          </a:xfrm>
          <a:prstGeom prst="rect">
            <a:avLst/>
          </a:prstGeom>
          <a:noFill/>
        </p:spPr>
        <p:txBody>
          <a:bodyPr wrap="square" rtlCol="0">
            <a:spAutoFit/>
          </a:bodyPr>
          <a:lstStyle/>
          <a:p>
            <a:pPr algn="ctr" defTabSz="914225">
              <a:spcAft>
                <a:spcPts val="588"/>
              </a:spcAft>
            </a:pPr>
            <a:r>
              <a:rPr lang="en-US" sz="2353" dirty="0">
                <a:ln w="3175">
                  <a:noFill/>
                </a:ln>
                <a:solidFill>
                  <a:srgbClr val="0078D3"/>
                </a:solidFill>
                <a:latin typeface="Segoe UI Semibold"/>
                <a:cs typeface="Segoe UI" pitchFamily="34" charset="0"/>
              </a:rPr>
              <a:t>Physical/other cloud </a:t>
            </a:r>
          </a:p>
          <a:p>
            <a:pPr marL="9337" lvl="1" algn="ctr" defTabSz="896181">
              <a:spcBef>
                <a:spcPts val="588"/>
              </a:spcBef>
              <a:spcAft>
                <a:spcPts val="588"/>
              </a:spcAft>
            </a:pPr>
            <a:r>
              <a:rPr lang="en-US" sz="1372" dirty="0">
                <a:gradFill>
                  <a:gsLst>
                    <a:gs pos="2917">
                      <a:srgbClr val="1A1A1A"/>
                    </a:gs>
                    <a:gs pos="30000">
                      <a:srgbClr val="1A1A1A"/>
                    </a:gs>
                  </a:gsLst>
                  <a:lin ang="5400000" scaled="0"/>
                </a:gradFill>
                <a:latin typeface="Segoe UI"/>
                <a:cs typeface="Segoe UI Semilight" panose="020B0402040204020203" pitchFamily="34" charset="0"/>
              </a:rPr>
              <a:t>1000 physical servers</a:t>
            </a:r>
          </a:p>
        </p:txBody>
      </p:sp>
      <p:sp>
        <p:nvSpPr>
          <p:cNvPr id="12" name="Rectangle 11">
            <a:extLst>
              <a:ext uri="{FF2B5EF4-FFF2-40B4-BE49-F238E27FC236}">
                <a16:creationId xmlns:a16="http://schemas.microsoft.com/office/drawing/2014/main" id="{12044B30-BE6A-3047-B963-287767ADE947}"/>
              </a:ext>
            </a:extLst>
          </p:cNvPr>
          <p:cNvSpPr/>
          <p:nvPr/>
        </p:nvSpPr>
        <p:spPr bwMode="auto">
          <a:xfrm>
            <a:off x="455996" y="3792244"/>
            <a:ext cx="10783052" cy="4301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1"/>
            <a:r>
              <a:rPr lang="en-US" sz="1600" dirty="0">
                <a:gradFill>
                  <a:gsLst>
                    <a:gs pos="2917">
                      <a:srgbClr val="1A1A1A"/>
                    </a:gs>
                    <a:gs pos="30000">
                      <a:srgbClr val="1A1A1A"/>
                    </a:gs>
                  </a:gsLst>
                  <a:lin ang="5400000" scaled="0"/>
                </a:gradFill>
                <a:latin typeface="Segoe UI Semibold"/>
                <a:cs typeface="Segoe UI Semilight" panose="020B0402040204020203" pitchFamily="34" charset="0"/>
              </a:rPr>
              <a:t>Per Azure Migrate appliance </a:t>
            </a:r>
          </a:p>
        </p:txBody>
      </p:sp>
      <p:sp>
        <p:nvSpPr>
          <p:cNvPr id="14" name="Rectangle 13">
            <a:extLst>
              <a:ext uri="{FF2B5EF4-FFF2-40B4-BE49-F238E27FC236}">
                <a16:creationId xmlns:a16="http://schemas.microsoft.com/office/drawing/2014/main" id="{8286568E-6718-BA40-BE42-8466E2CF5971}"/>
              </a:ext>
            </a:extLst>
          </p:cNvPr>
          <p:cNvSpPr/>
          <p:nvPr/>
        </p:nvSpPr>
        <p:spPr>
          <a:xfrm>
            <a:off x="3048778" y="2202517"/>
            <a:ext cx="6094444" cy="693970"/>
          </a:xfrm>
          <a:prstGeom prst="rect">
            <a:avLst/>
          </a:prstGeom>
        </p:spPr>
        <p:txBody>
          <a:bodyPr>
            <a:spAutoFit/>
          </a:bodyPr>
          <a:lstStyle/>
          <a:p>
            <a:pPr marL="0" lvl="1" algn="ctr" defTabSz="896181">
              <a:spcBef>
                <a:spcPts val="588"/>
              </a:spcBef>
              <a:spcAft>
                <a:spcPts val="588"/>
              </a:spcAft>
            </a:pPr>
            <a:r>
              <a:rPr lang="en-US" sz="1372" dirty="0">
                <a:gradFill>
                  <a:gsLst>
                    <a:gs pos="2917">
                      <a:srgbClr val="1A1A1A"/>
                    </a:gs>
                    <a:gs pos="30000">
                      <a:srgbClr val="1A1A1A"/>
                    </a:gs>
                  </a:gsLst>
                  <a:lin ang="5400000" scaled="0"/>
                </a:gradFill>
                <a:latin typeface="Segoe UI"/>
                <a:cs typeface="Segoe UI Semilight" panose="020B0402040204020203" pitchFamily="34" charset="0"/>
              </a:rPr>
              <a:t>35000 servers </a:t>
            </a:r>
            <a:br>
              <a:rPr lang="en-US" sz="1372" dirty="0">
                <a:gradFill>
                  <a:gsLst>
                    <a:gs pos="2917">
                      <a:srgbClr val="1A1A1A"/>
                    </a:gs>
                    <a:gs pos="30000">
                      <a:srgbClr val="1A1A1A"/>
                    </a:gs>
                  </a:gsLst>
                  <a:lin ang="5400000" scaled="0"/>
                </a:gradFill>
                <a:latin typeface="Segoe UI"/>
                <a:cs typeface="Segoe UI Semilight" panose="020B0402040204020203" pitchFamily="34" charset="0"/>
              </a:rPr>
            </a:br>
            <a:r>
              <a:rPr lang="en-US" sz="1372" dirty="0">
                <a:gradFill>
                  <a:gsLst>
                    <a:gs pos="2917">
                      <a:srgbClr val="1A1A1A"/>
                    </a:gs>
                    <a:gs pos="30000">
                      <a:srgbClr val="1A1A1A"/>
                    </a:gs>
                  </a:gsLst>
                  <a:lin ang="5400000" scaled="0"/>
                </a:gradFill>
                <a:latin typeface="Segoe UI"/>
                <a:cs typeface="Segoe UI Semilight" panose="020B0402040204020203" pitchFamily="34" charset="0"/>
              </a:rPr>
              <a:t>(individually for each scenario)</a:t>
            </a:r>
            <a:br>
              <a:rPr lang="en-US" sz="1372" dirty="0">
                <a:gradFill>
                  <a:gsLst>
                    <a:gs pos="2917">
                      <a:srgbClr val="1A1A1A"/>
                    </a:gs>
                    <a:gs pos="30000">
                      <a:srgbClr val="1A1A1A"/>
                    </a:gs>
                  </a:gsLst>
                  <a:lin ang="5400000" scaled="0"/>
                </a:gradFill>
                <a:latin typeface="Segoe UI"/>
                <a:cs typeface="Segoe UI Semilight" panose="020B0402040204020203" pitchFamily="34" charset="0"/>
              </a:rPr>
            </a:br>
            <a:r>
              <a:rPr lang="en-US" sz="1176" i="1" dirty="0">
                <a:solidFill>
                  <a:srgbClr val="75757A"/>
                </a:solidFill>
                <a:latin typeface="Segoe UI"/>
                <a:cs typeface="Segoe UI Semilight" panose="020B0402040204020203" pitchFamily="34" charset="0"/>
              </a:rPr>
              <a:t>Same project can be used for multiple scenarios</a:t>
            </a:r>
          </a:p>
        </p:txBody>
      </p:sp>
      <p:cxnSp>
        <p:nvCxnSpPr>
          <p:cNvPr id="26" name="Straight Connector 25">
            <a:extLst>
              <a:ext uri="{FF2B5EF4-FFF2-40B4-BE49-F238E27FC236}">
                <a16:creationId xmlns:a16="http://schemas.microsoft.com/office/drawing/2014/main" id="{FCA9303F-2EF3-4D48-A252-FF9C2A8D2E68}"/>
              </a:ext>
            </a:extLst>
          </p:cNvPr>
          <p:cNvCxnSpPr>
            <a:cxnSpLocks/>
          </p:cNvCxnSpPr>
          <p:nvPr/>
        </p:nvCxnSpPr>
        <p:spPr>
          <a:xfrm>
            <a:off x="2245229" y="3277739"/>
            <a:ext cx="7688725"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bk object 17">
            <a:extLst>
              <a:ext uri="{FF2B5EF4-FFF2-40B4-BE49-F238E27FC236}">
                <a16:creationId xmlns:a16="http://schemas.microsoft.com/office/drawing/2014/main" id="{C99EC03F-860B-49F8-9DEE-BCEF0EA2EC6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7" name="TextBox 6">
            <a:extLst>
              <a:ext uri="{FF2B5EF4-FFF2-40B4-BE49-F238E27FC236}">
                <a16:creationId xmlns:a16="http://schemas.microsoft.com/office/drawing/2014/main" id="{E7AC099E-AF4D-42E8-B6D4-D747E051E2B7}"/>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169377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7538B703-A1B8-43DB-B764-D8F48DFC50C6}"/>
              </a:ext>
              <a:ext uri="{C183D7F6-B498-43B3-948B-1728B52AA6E4}">
                <adec:decorative xmlns:adec="http://schemas.microsoft.com/office/drawing/2017/decorative" val="1"/>
              </a:ext>
            </a:extLst>
          </p:cNvPr>
          <p:cNvGrpSpPr/>
          <p:nvPr/>
        </p:nvGrpSpPr>
        <p:grpSpPr>
          <a:xfrm>
            <a:off x="2438400" y="1557456"/>
            <a:ext cx="7315200" cy="4317882"/>
            <a:chOff x="2438400" y="976431"/>
            <a:chExt cx="7315200" cy="4317882"/>
          </a:xfrm>
        </p:grpSpPr>
        <p:sp>
          <p:nvSpPr>
            <p:cNvPr id="80" name="Freeform: Shape 79">
              <a:extLst>
                <a:ext uri="{FF2B5EF4-FFF2-40B4-BE49-F238E27FC236}">
                  <a16:creationId xmlns:a16="http://schemas.microsoft.com/office/drawing/2014/main" id="{E1C7E8F3-9295-4F23-8EF3-99F69C148AD1}"/>
                </a:ext>
                <a:ext uri="{C183D7F6-B498-43B3-948B-1728B52AA6E4}">
                  <adec:decorative xmlns:adec="http://schemas.microsoft.com/office/drawing/2017/decorative" val="1"/>
                </a:ext>
              </a:extLst>
            </p:cNvPr>
            <p:cNvSpPr/>
            <p:nvPr/>
          </p:nvSpPr>
          <p:spPr bwMode="auto">
            <a:xfrm>
              <a:off x="2738233" y="1789113"/>
              <a:ext cx="6715534" cy="3357767"/>
            </a:xfrm>
            <a:custGeom>
              <a:avLst/>
              <a:gdLst>
                <a:gd name="connsiteX0" fmla="*/ 3357767 w 6715534"/>
                <a:gd name="connsiteY0" fmla="*/ 0 h 3357767"/>
                <a:gd name="connsiteX1" fmla="*/ 6715534 w 6715534"/>
                <a:gd name="connsiteY1" fmla="*/ 3357767 h 3357767"/>
                <a:gd name="connsiteX2" fmla="*/ 5445797 w 6715534"/>
                <a:gd name="connsiteY2" fmla="*/ 3357767 h 3357767"/>
                <a:gd name="connsiteX3" fmla="*/ 5435017 w 6715534"/>
                <a:gd name="connsiteY3" fmla="*/ 3144279 h 3357767"/>
                <a:gd name="connsiteX4" fmla="*/ 3357768 w 6715534"/>
                <a:gd name="connsiteY4" fmla="*/ 1269738 h 3357767"/>
                <a:gd name="connsiteX5" fmla="*/ 1280519 w 6715534"/>
                <a:gd name="connsiteY5" fmla="*/ 3144279 h 3357767"/>
                <a:gd name="connsiteX6" fmla="*/ 1269738 w 6715534"/>
                <a:gd name="connsiteY6" fmla="*/ 3357767 h 3357767"/>
                <a:gd name="connsiteX7" fmla="*/ 0 w 6715534"/>
                <a:gd name="connsiteY7" fmla="*/ 3357767 h 3357767"/>
                <a:gd name="connsiteX8" fmla="*/ 3357767 w 6715534"/>
                <a:gd name="connsiteY8" fmla="*/ 0 h 335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5534" h="3357767">
                  <a:moveTo>
                    <a:pt x="3357767" y="0"/>
                  </a:moveTo>
                  <a:cubicBezTo>
                    <a:pt x="5212211" y="0"/>
                    <a:pt x="6715534" y="1503323"/>
                    <a:pt x="6715534" y="3357767"/>
                  </a:cubicBezTo>
                  <a:lnTo>
                    <a:pt x="5445797" y="3357767"/>
                  </a:lnTo>
                  <a:lnTo>
                    <a:pt x="5435017" y="3144279"/>
                  </a:lnTo>
                  <a:cubicBezTo>
                    <a:pt x="5328089" y="2091377"/>
                    <a:pt x="4438881" y="1269738"/>
                    <a:pt x="3357768" y="1269738"/>
                  </a:cubicBezTo>
                  <a:cubicBezTo>
                    <a:pt x="2276655" y="1269738"/>
                    <a:pt x="1387446" y="2091377"/>
                    <a:pt x="1280519" y="3144279"/>
                  </a:cubicBezTo>
                  <a:lnTo>
                    <a:pt x="1269738" y="3357767"/>
                  </a:lnTo>
                  <a:lnTo>
                    <a:pt x="0" y="3357767"/>
                  </a:lnTo>
                  <a:cubicBezTo>
                    <a:pt x="0" y="1503323"/>
                    <a:pt x="1503323" y="0"/>
                    <a:pt x="3357767" y="0"/>
                  </a:cubicBezTo>
                  <a:close/>
                </a:path>
              </a:pathLst>
            </a:cu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FDC7232E-41D7-439D-BA01-F2159059237E}"/>
                </a:ext>
                <a:ext uri="{C183D7F6-B498-43B3-948B-1728B52AA6E4}">
                  <adec:decorative xmlns:adec="http://schemas.microsoft.com/office/drawing/2017/decorative" val="1"/>
                </a:ext>
              </a:extLst>
            </p:cNvPr>
            <p:cNvCxnSpPr>
              <a:cxnSpLocks/>
            </p:cNvCxnSpPr>
            <p:nvPr/>
          </p:nvCxnSpPr>
          <p:spPr>
            <a:xfrm>
              <a:off x="2438400" y="2928004"/>
              <a:ext cx="4038600" cy="2366309"/>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BCC84BB-70CD-4433-A77F-66D0BD3C20C3}"/>
                </a:ext>
                <a:ext uri="{C183D7F6-B498-43B3-948B-1728B52AA6E4}">
                  <adec:decorative xmlns:adec="http://schemas.microsoft.com/office/drawing/2017/decorative" val="1"/>
                </a:ext>
              </a:extLst>
            </p:cNvPr>
            <p:cNvCxnSpPr>
              <a:cxnSpLocks/>
            </p:cNvCxnSpPr>
            <p:nvPr/>
          </p:nvCxnSpPr>
          <p:spPr>
            <a:xfrm flipH="1">
              <a:off x="5638800" y="3012257"/>
              <a:ext cx="4114800" cy="2282056"/>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409769-6EEE-45A0-8557-A4EC7D86D33C}"/>
                </a:ext>
                <a:ext uri="{C183D7F6-B498-43B3-948B-1728B52AA6E4}">
                  <adec:decorative xmlns:adec="http://schemas.microsoft.com/office/drawing/2017/decorative" val="1"/>
                </a:ext>
              </a:extLst>
            </p:cNvPr>
            <p:cNvCxnSpPr>
              <a:cxnSpLocks/>
            </p:cNvCxnSpPr>
            <p:nvPr/>
          </p:nvCxnSpPr>
          <p:spPr>
            <a:xfrm>
              <a:off x="4577009" y="1045438"/>
              <a:ext cx="1371600" cy="3632072"/>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A56332-1ED3-42AA-997A-B714F9529AF2}"/>
                </a:ext>
                <a:ext uri="{C183D7F6-B498-43B3-948B-1728B52AA6E4}">
                  <adec:decorative xmlns:adec="http://schemas.microsoft.com/office/drawing/2017/decorative" val="1"/>
                </a:ext>
              </a:extLst>
            </p:cNvPr>
            <p:cNvCxnSpPr>
              <a:cxnSpLocks/>
            </p:cNvCxnSpPr>
            <p:nvPr/>
          </p:nvCxnSpPr>
          <p:spPr>
            <a:xfrm flipH="1">
              <a:off x="6253411" y="976431"/>
              <a:ext cx="1515359" cy="3701079"/>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5" name="Title 61">
            <a:extLst>
              <a:ext uri="{FF2B5EF4-FFF2-40B4-BE49-F238E27FC236}">
                <a16:creationId xmlns:a16="http://schemas.microsoft.com/office/drawing/2014/main" id="{4398088A-DF68-43E6-B869-38A13F75B913}"/>
              </a:ext>
            </a:extLst>
          </p:cNvPr>
          <p:cNvSpPr txBox="1">
            <a:spLocks/>
          </p:cNvSpPr>
          <p:nvPr/>
        </p:nvSpPr>
        <p:spPr>
          <a:xfrm>
            <a:off x="4288278" y="3905251"/>
            <a:ext cx="3615444" cy="1822655"/>
          </a:xfrm>
          <a:custGeom>
            <a:avLst/>
            <a:gdLst>
              <a:gd name="connsiteX0" fmla="*/ 1807722 w 3615444"/>
              <a:gd name="connsiteY0" fmla="*/ 0 h 1822655"/>
              <a:gd name="connsiteX1" fmla="*/ 3615444 w 3615444"/>
              <a:gd name="connsiteY1" fmla="*/ 1809462 h 1822655"/>
              <a:gd name="connsiteX2" fmla="*/ 3614779 w 3615444"/>
              <a:gd name="connsiteY2" fmla="*/ 1822655 h 1822655"/>
              <a:gd name="connsiteX3" fmla="*/ 666 w 3615444"/>
              <a:gd name="connsiteY3" fmla="*/ 1822655 h 1822655"/>
              <a:gd name="connsiteX4" fmla="*/ 0 w 3615444"/>
              <a:gd name="connsiteY4" fmla="*/ 1809462 h 1822655"/>
              <a:gd name="connsiteX5" fmla="*/ 1807722 w 3615444"/>
              <a:gd name="connsiteY5" fmla="*/ 0 h 18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5444" h="1822655">
                <a:moveTo>
                  <a:pt x="1807722" y="0"/>
                </a:moveTo>
                <a:cubicBezTo>
                  <a:pt x="2806099" y="0"/>
                  <a:pt x="3615444" y="810124"/>
                  <a:pt x="3615444" y="1809462"/>
                </a:cubicBezTo>
                <a:lnTo>
                  <a:pt x="3614779" y="1822655"/>
                </a:lnTo>
                <a:lnTo>
                  <a:pt x="666" y="1822655"/>
                </a:lnTo>
                <a:lnTo>
                  <a:pt x="0" y="1809462"/>
                </a:lnTo>
                <a:cubicBezTo>
                  <a:pt x="0" y="810124"/>
                  <a:pt x="809345" y="0"/>
                  <a:pt x="1807722"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Why are customers migrating?</a:t>
            </a:r>
          </a:p>
        </p:txBody>
      </p:sp>
      <p:pic>
        <p:nvPicPr>
          <p:cNvPr id="86" name="Picture 85" descr="Computer Screen icon">
            <a:extLst>
              <a:ext uri="{FF2B5EF4-FFF2-40B4-BE49-F238E27FC236}">
                <a16:creationId xmlns:a16="http://schemas.microsoft.com/office/drawing/2014/main" id="{7CC7C7FA-AEB2-40DF-861B-322FD3789D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8149" y="4691263"/>
            <a:ext cx="671154" cy="659601"/>
          </a:xfrm>
          <a:prstGeom prst="rect">
            <a:avLst/>
          </a:prstGeom>
        </p:spPr>
      </p:pic>
      <p:sp>
        <p:nvSpPr>
          <p:cNvPr id="87" name="Rectangle 86">
            <a:extLst>
              <a:ext uri="{FF2B5EF4-FFF2-40B4-BE49-F238E27FC236}">
                <a16:creationId xmlns:a16="http://schemas.microsoft.com/office/drawing/2014/main" id="{34F21EBC-F3BC-453B-A0CC-B2C84366401A}"/>
              </a:ext>
            </a:extLst>
          </p:cNvPr>
          <p:cNvSpPr/>
          <p:nvPr/>
        </p:nvSpPr>
        <p:spPr>
          <a:xfrm>
            <a:off x="687267" y="4427538"/>
            <a:ext cx="1974766" cy="830997"/>
          </a:xfrm>
          <a:prstGeom prst="rect">
            <a:avLst/>
          </a:prstGeom>
        </p:spPr>
        <p:txBody>
          <a:bodyPr wrap="square" lIns="0" tIns="0" rIns="0" bIns="0">
            <a:spAutoFit/>
          </a:bodyPr>
          <a:lstStyle/>
          <a:p>
            <a:pPr marL="0" marR="0" lvl="0" indent="0" algn="ctr" defTabSz="913841" rtl="0" eaLnBrk="1" fontAlgn="auto" latinLnBrk="0" hangingPunct="1">
              <a:lnSpc>
                <a:spcPct val="90000"/>
              </a:lnSpc>
              <a:spcBef>
                <a:spcPts val="0"/>
              </a:spcBef>
              <a:spcAft>
                <a:spcPts val="800"/>
              </a:spcAft>
              <a:buClrTx/>
              <a:buSzTx/>
              <a:buFontTx/>
              <a:buNone/>
              <a:tabLst/>
              <a:defRPr/>
            </a:pPr>
            <a:r>
              <a:rPr kumimoji="0" lang="en-US" sz="2000" b="0" i="0" u="none" strike="noStrike" kern="0" cap="none" spc="0" normalizeH="0" baseline="0" noProof="0">
                <a:ln>
                  <a:noFill/>
                </a:ln>
                <a:solidFill>
                  <a:srgbClr val="007EBA"/>
                </a:solidFill>
                <a:effectLst/>
                <a:uLnTx/>
                <a:uFillTx/>
                <a:latin typeface="Segoe UI Semibold"/>
                <a:ea typeface="Calibri" panose="020F0502020204030204" pitchFamily="34" charset="0"/>
                <a:cs typeface="+mn-cs"/>
              </a:rPr>
              <a:t>Supporting remote work models</a:t>
            </a:r>
          </a:p>
        </p:txBody>
      </p:sp>
      <p:pic>
        <p:nvPicPr>
          <p:cNvPr id="88" name="Picture 87" descr="Cash money icon">
            <a:extLst>
              <a:ext uri="{FF2B5EF4-FFF2-40B4-BE49-F238E27FC236}">
                <a16:creationId xmlns:a16="http://schemas.microsoft.com/office/drawing/2014/main" id="{E46034FE-A564-43C0-B8B2-1C55257580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2026" y="3387248"/>
            <a:ext cx="704088" cy="477012"/>
          </a:xfrm>
          <a:prstGeom prst="rect">
            <a:avLst/>
          </a:prstGeom>
        </p:spPr>
      </p:pic>
      <p:sp>
        <p:nvSpPr>
          <p:cNvPr id="89" name="Rectangle 88">
            <a:extLst>
              <a:ext uri="{FF2B5EF4-FFF2-40B4-BE49-F238E27FC236}">
                <a16:creationId xmlns:a16="http://schemas.microsoft.com/office/drawing/2014/main" id="{49B563C0-410A-4354-8174-9AD2F559183B}"/>
              </a:ext>
            </a:extLst>
          </p:cNvPr>
          <p:cNvSpPr/>
          <p:nvPr/>
        </p:nvSpPr>
        <p:spPr>
          <a:xfrm>
            <a:off x="1274379" y="2481876"/>
            <a:ext cx="2684514" cy="553998"/>
          </a:xfrm>
          <a:prstGeom prst="rect">
            <a:avLst/>
          </a:prstGeom>
        </p:spPr>
        <p:txBody>
          <a:bodyPr wrap="square" lIns="0" tIns="0" rIns="0" bIns="0">
            <a:spAutoFit/>
          </a:bodyPr>
          <a:lstStyle/>
          <a:p>
            <a:pPr marL="0" marR="0" lvl="0" indent="0" algn="ctr" defTabSz="913841" rtl="0" eaLnBrk="1" fontAlgn="auto" latinLnBrk="0" hangingPunct="1">
              <a:lnSpc>
                <a:spcPct val="90000"/>
              </a:lnSpc>
              <a:spcBef>
                <a:spcPts val="0"/>
              </a:spcBef>
              <a:spcAft>
                <a:spcPts val="800"/>
              </a:spcAft>
              <a:buClrTx/>
              <a:buSzTx/>
              <a:buFontTx/>
              <a:buNone/>
              <a:tabLst/>
              <a:defRPr/>
            </a:pPr>
            <a:r>
              <a:rPr kumimoji="0" lang="en-US" sz="2000" b="0" i="0" u="none" strike="noStrike" kern="0" cap="none" spc="0" normalizeH="0" baseline="0" noProof="0">
                <a:ln>
                  <a:noFill/>
                </a:ln>
                <a:solidFill>
                  <a:srgbClr val="007EBA"/>
                </a:solidFill>
                <a:effectLst/>
                <a:uLnTx/>
                <a:uFillTx/>
                <a:latin typeface="Segoe UI Semibold"/>
                <a:ea typeface="+mn-ea"/>
                <a:cs typeface="+mn-cs"/>
              </a:rPr>
              <a:t>Cost efficiency &amp; resource constraints</a:t>
            </a:r>
          </a:p>
        </p:txBody>
      </p:sp>
      <p:pic>
        <p:nvPicPr>
          <p:cNvPr id="90" name="Picture 89" descr="Security lock icon">
            <a:extLst>
              <a:ext uri="{FF2B5EF4-FFF2-40B4-BE49-F238E27FC236}">
                <a16:creationId xmlns:a16="http://schemas.microsoft.com/office/drawing/2014/main" id="{59B5EC7A-8B82-464F-985C-9F1C377C17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87997" y="2603740"/>
            <a:ext cx="416052" cy="717804"/>
          </a:xfrm>
          <a:prstGeom prst="rect">
            <a:avLst/>
          </a:prstGeom>
        </p:spPr>
      </p:pic>
      <p:sp>
        <p:nvSpPr>
          <p:cNvPr id="91" name="Rectangle 90">
            <a:extLst>
              <a:ext uri="{FF2B5EF4-FFF2-40B4-BE49-F238E27FC236}">
                <a16:creationId xmlns:a16="http://schemas.microsoft.com/office/drawing/2014/main" id="{FAF84C5C-F6D6-4099-A4EC-DD8885D5E8B2}"/>
              </a:ext>
            </a:extLst>
          </p:cNvPr>
          <p:cNvSpPr/>
          <p:nvPr/>
        </p:nvSpPr>
        <p:spPr>
          <a:xfrm>
            <a:off x="5284834" y="1626463"/>
            <a:ext cx="1622332" cy="553998"/>
          </a:xfrm>
          <a:prstGeom prst="rect">
            <a:avLst/>
          </a:prstGeom>
        </p:spPr>
        <p:txBody>
          <a:bodyPr wrap="square" lIns="0" tIns="0" rIns="0" bIns="0">
            <a:spAutoFit/>
          </a:bodyPr>
          <a:lstStyle/>
          <a:p>
            <a:pPr marL="0" marR="0" lvl="0" indent="0" algn="ctr" defTabSz="913841" rtl="0" eaLnBrk="1" fontAlgn="auto" latinLnBrk="0" hangingPunct="1">
              <a:lnSpc>
                <a:spcPct val="90000"/>
              </a:lnSpc>
              <a:spcBef>
                <a:spcPts val="0"/>
              </a:spcBef>
              <a:spcAft>
                <a:spcPts val="800"/>
              </a:spcAft>
              <a:buClrTx/>
              <a:buSzTx/>
              <a:buFontTx/>
              <a:buNone/>
              <a:tabLst/>
              <a:defRPr/>
            </a:pPr>
            <a:r>
              <a:rPr kumimoji="0" lang="en-US" sz="2000" b="0" i="0" u="none" strike="noStrike" kern="0" cap="none" spc="0" normalizeH="0" baseline="0" noProof="0">
                <a:ln>
                  <a:noFill/>
                </a:ln>
                <a:solidFill>
                  <a:srgbClr val="007EBA"/>
                </a:solidFill>
                <a:effectLst/>
                <a:uLnTx/>
                <a:uFillTx/>
                <a:latin typeface="Segoe UI Semibold"/>
                <a:ea typeface="+mn-ea"/>
                <a:cs typeface="+mn-cs"/>
              </a:rPr>
              <a:t>Cybersecurity threats</a:t>
            </a:r>
          </a:p>
        </p:txBody>
      </p:sp>
      <p:pic>
        <p:nvPicPr>
          <p:cNvPr id="92" name="Graphic 91" descr="Data hybrid icon">
            <a:extLst>
              <a:ext uri="{FF2B5EF4-FFF2-40B4-BE49-F238E27FC236}">
                <a16:creationId xmlns:a16="http://schemas.microsoft.com/office/drawing/2014/main" id="{F7F56B1F-FBDA-42D1-AA48-E54B45C5EAEA}"/>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18246" y="3404625"/>
            <a:ext cx="589554" cy="580342"/>
          </a:xfrm>
          <a:prstGeom prst="rect">
            <a:avLst/>
          </a:prstGeom>
        </p:spPr>
      </p:pic>
      <p:sp>
        <p:nvSpPr>
          <p:cNvPr id="93" name="Rectangle 92">
            <a:extLst>
              <a:ext uri="{FF2B5EF4-FFF2-40B4-BE49-F238E27FC236}">
                <a16:creationId xmlns:a16="http://schemas.microsoft.com/office/drawing/2014/main" id="{C95498D5-9162-4F38-A111-F9646EB949BD}"/>
              </a:ext>
              <a:ext uri="{C183D7F6-B498-43B3-948B-1728B52AA6E4}">
                <adec:decorative xmlns:adec="http://schemas.microsoft.com/office/drawing/2017/decorative" val="0"/>
              </a:ext>
            </a:extLst>
          </p:cNvPr>
          <p:cNvSpPr/>
          <p:nvPr/>
        </p:nvSpPr>
        <p:spPr>
          <a:xfrm>
            <a:off x="8633513" y="2481876"/>
            <a:ext cx="2339678" cy="553998"/>
          </a:xfrm>
          <a:prstGeom prst="rect">
            <a:avLst/>
          </a:prstGeom>
        </p:spPr>
        <p:txBody>
          <a:bodyPr wrap="square" lIns="0" tIns="0" rIns="0" bIns="0">
            <a:spAutoFit/>
          </a:bodyPr>
          <a:lstStyle/>
          <a:p>
            <a:pPr marL="0" marR="0" lvl="0" indent="0" algn="ctr" defTabSz="913841" rtl="0" eaLnBrk="1" fontAlgn="auto" latinLnBrk="0" hangingPunct="1">
              <a:lnSpc>
                <a:spcPct val="90000"/>
              </a:lnSpc>
              <a:spcBef>
                <a:spcPts val="0"/>
              </a:spcBef>
              <a:spcAft>
                <a:spcPts val="800"/>
              </a:spcAft>
              <a:buClrTx/>
              <a:buSzTx/>
              <a:buFontTx/>
              <a:buNone/>
              <a:tabLst/>
              <a:defRPr/>
            </a:pPr>
            <a:r>
              <a:rPr kumimoji="0" lang="en-US" sz="2000" b="0" i="1" u="none" strike="noStrike" kern="0" cap="none" spc="0" normalizeH="0" baseline="0" noProof="0">
                <a:ln>
                  <a:noFill/>
                </a:ln>
                <a:solidFill>
                  <a:srgbClr val="007EBA"/>
                </a:solidFill>
                <a:effectLst/>
                <a:uLnTx/>
                <a:uFillTx/>
                <a:latin typeface="Segoe UI Semibold"/>
                <a:ea typeface="Calibri" panose="020F0502020204030204" pitchFamily="34" charset="0"/>
                <a:cs typeface="+mn-cs"/>
              </a:rPr>
              <a:t>Fragile</a:t>
            </a:r>
            <a:r>
              <a:rPr kumimoji="0" lang="en-US" sz="2000" b="0" i="0" u="none" strike="noStrike" kern="0" cap="none" spc="0" normalizeH="0" baseline="0" noProof="0">
                <a:ln>
                  <a:noFill/>
                </a:ln>
                <a:solidFill>
                  <a:srgbClr val="007EBA"/>
                </a:solidFill>
                <a:effectLst/>
                <a:uLnTx/>
                <a:uFillTx/>
                <a:latin typeface="Segoe UI Semibold"/>
                <a:ea typeface="Calibri" panose="020F0502020204030204" pitchFamily="34" charset="0"/>
                <a:cs typeface="+mn-cs"/>
              </a:rPr>
              <a:t> on-premises operations </a:t>
            </a:r>
          </a:p>
        </p:txBody>
      </p:sp>
      <p:pic>
        <p:nvPicPr>
          <p:cNvPr id="94" name="Graphic 93" descr="An area chart icon">
            <a:extLst>
              <a:ext uri="{FF2B5EF4-FFF2-40B4-BE49-F238E27FC236}">
                <a16:creationId xmlns:a16="http://schemas.microsoft.com/office/drawing/2014/main" id="{97E5F942-648D-47AF-AFE6-6C12297122B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27788" y="4599982"/>
            <a:ext cx="701912" cy="856816"/>
          </a:xfrm>
          <a:prstGeom prst="rect">
            <a:avLst/>
          </a:prstGeom>
        </p:spPr>
      </p:pic>
      <p:sp>
        <p:nvSpPr>
          <p:cNvPr id="104" name="Rectangle 103">
            <a:extLst>
              <a:ext uri="{FF2B5EF4-FFF2-40B4-BE49-F238E27FC236}">
                <a16:creationId xmlns:a16="http://schemas.microsoft.com/office/drawing/2014/main" id="{3BF76013-8411-460B-84BC-0173E32425CE}"/>
              </a:ext>
            </a:extLst>
          </p:cNvPr>
          <p:cNvSpPr/>
          <p:nvPr/>
        </p:nvSpPr>
        <p:spPr>
          <a:xfrm>
            <a:off x="9792258" y="4427538"/>
            <a:ext cx="1670329" cy="553998"/>
          </a:xfrm>
          <a:prstGeom prst="rect">
            <a:avLst/>
          </a:prstGeom>
        </p:spPr>
        <p:txBody>
          <a:bodyPr wrap="none" lIns="0" tIns="0" rIns="0" bIns="0">
            <a:spAutoFit/>
          </a:bodyPr>
          <a:lstStyle/>
          <a:p>
            <a:pPr marL="0" marR="0" lvl="0" indent="0" algn="ctr" defTabSz="913841" rtl="0" eaLnBrk="1" fontAlgn="auto" latinLnBrk="0" hangingPunct="1">
              <a:lnSpc>
                <a:spcPct val="90000"/>
              </a:lnSpc>
              <a:spcBef>
                <a:spcPts val="0"/>
              </a:spcBef>
              <a:spcAft>
                <a:spcPts val="800"/>
              </a:spcAft>
              <a:buClrTx/>
              <a:buSzTx/>
              <a:buFontTx/>
              <a:buNone/>
              <a:tabLst/>
              <a:defRPr/>
            </a:pPr>
            <a:r>
              <a:rPr kumimoji="0" lang="en-US" sz="2000" b="0" i="0" u="none" strike="noStrike" kern="0" cap="none" spc="0" normalizeH="0" baseline="0" noProof="0">
                <a:ln>
                  <a:noFill/>
                </a:ln>
                <a:solidFill>
                  <a:srgbClr val="007EBA"/>
                </a:solidFill>
                <a:effectLst/>
                <a:uLnTx/>
                <a:uFillTx/>
                <a:latin typeface="Segoe UI Semibold"/>
                <a:ea typeface="Calibri" panose="020F0502020204030204" pitchFamily="34" charset="0"/>
                <a:cs typeface="+mn-cs"/>
              </a:rPr>
              <a:t>Meeting </a:t>
            </a:r>
            <a:br>
              <a:rPr kumimoji="0" lang="en-US" sz="2000" b="0" i="0" u="none" strike="noStrike" kern="0" cap="none" spc="0" normalizeH="0" baseline="0" noProof="0">
                <a:ln>
                  <a:noFill/>
                </a:ln>
                <a:solidFill>
                  <a:srgbClr val="007EBA"/>
                </a:solidFill>
                <a:effectLst/>
                <a:uLnTx/>
                <a:uFillTx/>
                <a:latin typeface="Segoe UI Semibold"/>
                <a:ea typeface="Calibri" panose="020F0502020204030204" pitchFamily="34" charset="0"/>
                <a:cs typeface="+mn-cs"/>
              </a:rPr>
            </a:br>
            <a:r>
              <a:rPr kumimoji="0" lang="en-US" sz="2000" b="0" i="0" u="none" strike="noStrike" kern="0" cap="none" spc="0" normalizeH="0" baseline="0" noProof="0">
                <a:ln>
                  <a:noFill/>
                </a:ln>
                <a:solidFill>
                  <a:srgbClr val="007EBA"/>
                </a:solidFill>
                <a:effectLst/>
                <a:uLnTx/>
                <a:uFillTx/>
                <a:latin typeface="Segoe UI Semibold"/>
                <a:ea typeface="Calibri" panose="020F0502020204030204" pitchFamily="34" charset="0"/>
                <a:cs typeface="+mn-cs"/>
              </a:rPr>
              <a:t>surge demand</a:t>
            </a:r>
          </a:p>
        </p:txBody>
      </p:sp>
      <p:sp>
        <p:nvSpPr>
          <p:cNvPr id="105" name="TextBox 104">
            <a:extLst>
              <a:ext uri="{FF2B5EF4-FFF2-40B4-BE49-F238E27FC236}">
                <a16:creationId xmlns:a16="http://schemas.microsoft.com/office/drawing/2014/main" id="{492D0022-B3D2-4259-803C-3A141BFFB356}"/>
              </a:ext>
            </a:extLst>
          </p:cNvPr>
          <p:cNvSpPr txBox="1"/>
          <p:nvPr/>
        </p:nvSpPr>
        <p:spPr>
          <a:xfrm>
            <a:off x="343141" y="415439"/>
            <a:ext cx="7791796" cy="5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140" b="0" i="0" u="none" strike="noStrike" kern="1200" cap="none" spc="0" normalizeH="0" baseline="0" noProof="0" dirty="0">
                <a:ln>
                  <a:noFill/>
                </a:ln>
                <a:solidFill>
                  <a:schemeClr val="accent1"/>
                </a:solidFill>
                <a:effectLst/>
                <a:uLnTx/>
                <a:uFillTx/>
                <a:latin typeface="Segoe UI Semibold (Headings)"/>
              </a:rPr>
              <a:t>Migration Triggers</a:t>
            </a:r>
          </a:p>
        </p:txBody>
      </p:sp>
    </p:spTree>
    <p:extLst>
      <p:ext uri="{BB962C8B-B14F-4D97-AF65-F5344CB8AC3E}">
        <p14:creationId xmlns:p14="http://schemas.microsoft.com/office/powerpoint/2010/main" val="2250108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par>
                                <p:cTn id="8" presetID="10" presetClass="entr" presetSubtype="0" fill="hold" nodeType="withEffect">
                                  <p:stCondLst>
                                    <p:cond delay="20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35" presetClass="path" presetSubtype="0" decel="100000" fill="hold" nodeType="withEffect">
                                  <p:stCondLst>
                                    <p:cond delay="200"/>
                                  </p:stCondLst>
                                  <p:childTnLst>
                                    <p:animMotion origin="layout" path="M -6.25E-7 -3.7037E-6 L -0.02552 -0.01319 " pathEditMode="relative" rAng="0" ptsTypes="AA">
                                      <p:cBhvr>
                                        <p:cTn id="12" dur="500" spd="-100000" fill="hold"/>
                                        <p:tgtEl>
                                          <p:spTgt spid="86"/>
                                        </p:tgtEl>
                                        <p:attrNameLst>
                                          <p:attrName>ppt_x</p:attrName>
                                          <p:attrName>ppt_y</p:attrName>
                                        </p:attrNameLst>
                                      </p:cBhvr>
                                      <p:rCtr x="-1276" y="-671"/>
                                    </p:animMotion>
                                  </p:childTnLst>
                                </p:cTn>
                              </p:par>
                              <p:par>
                                <p:cTn id="13" presetID="10" presetClass="entr" presetSubtype="0" fill="hold" grpId="0" nodeType="withEffect">
                                  <p:stCondLst>
                                    <p:cond delay="20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35" presetClass="path" presetSubtype="0" decel="100000" fill="hold" grpId="1" nodeType="withEffect">
                                  <p:stCondLst>
                                    <p:cond delay="200"/>
                                  </p:stCondLst>
                                  <p:childTnLst>
                                    <p:animMotion origin="layout" path="M 2.08333E-7 3.7037E-6 L -0.02552 -0.0132 " pathEditMode="relative" rAng="0" ptsTypes="AA">
                                      <p:cBhvr>
                                        <p:cTn id="17" dur="500" spd="-100000" fill="hold"/>
                                        <p:tgtEl>
                                          <p:spTgt spid="87"/>
                                        </p:tgtEl>
                                        <p:attrNameLst>
                                          <p:attrName>ppt_x</p:attrName>
                                          <p:attrName>ppt_y</p:attrName>
                                        </p:attrNameLst>
                                      </p:cBhvr>
                                      <p:rCtr x="-1276" y="-671"/>
                                    </p:animMotion>
                                  </p:childTnLst>
                                </p:cTn>
                              </p:par>
                              <p:par>
                                <p:cTn id="18" presetID="10" presetClass="entr" presetSubtype="0" fill="hold" nodeType="withEffect">
                                  <p:stCondLst>
                                    <p:cond delay="30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500"/>
                                        <p:tgtEl>
                                          <p:spTgt spid="88"/>
                                        </p:tgtEl>
                                      </p:cBhvr>
                                    </p:animEffect>
                                  </p:childTnLst>
                                </p:cTn>
                              </p:par>
                              <p:par>
                                <p:cTn id="21" presetID="35" presetClass="path" presetSubtype="0" accel="50000" decel="50000" fill="hold" nodeType="withEffect">
                                  <p:stCondLst>
                                    <p:cond delay="300"/>
                                  </p:stCondLst>
                                  <p:childTnLst>
                                    <p:animMotion origin="layout" path="M -0.01589 -0.02338 L 3.33333E-6 -1.48148E-6 " pathEditMode="relative" rAng="0" ptsTypes="AA">
                                      <p:cBhvr>
                                        <p:cTn id="22" dur="500" fill="hold"/>
                                        <p:tgtEl>
                                          <p:spTgt spid="88"/>
                                        </p:tgtEl>
                                        <p:attrNameLst>
                                          <p:attrName>ppt_x</p:attrName>
                                          <p:attrName>ppt_y</p:attrName>
                                        </p:attrNameLst>
                                      </p:cBhvr>
                                      <p:rCtr x="794" y="1157"/>
                                    </p:animMotion>
                                  </p:childTnLst>
                                </p:cTn>
                              </p:par>
                              <p:par>
                                <p:cTn id="23" presetID="10" presetClass="entr" presetSubtype="0" fill="hold" grpId="0" nodeType="withEffect">
                                  <p:stCondLst>
                                    <p:cond delay="30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par>
                                <p:cTn id="26" presetID="35" presetClass="path" presetSubtype="0" accel="50000" decel="50000" fill="hold" grpId="1" nodeType="withEffect">
                                  <p:stCondLst>
                                    <p:cond delay="300"/>
                                  </p:stCondLst>
                                  <p:childTnLst>
                                    <p:animMotion origin="layout" path="M -0.01588 -0.02338 L -3.33333E-6 -1.11111E-6 " pathEditMode="relative" rAng="0" ptsTypes="AA">
                                      <p:cBhvr>
                                        <p:cTn id="27" dur="500" fill="hold"/>
                                        <p:tgtEl>
                                          <p:spTgt spid="89"/>
                                        </p:tgtEl>
                                        <p:attrNameLst>
                                          <p:attrName>ppt_x</p:attrName>
                                          <p:attrName>ppt_y</p:attrName>
                                        </p:attrNameLst>
                                      </p:cBhvr>
                                      <p:rCtr x="794" y="1157"/>
                                    </p:animMotion>
                                  </p:childTnLst>
                                </p:cTn>
                              </p:par>
                              <p:par>
                                <p:cTn id="28" presetID="10" presetClass="entr" presetSubtype="0" fill="hold" nodeType="withEffect">
                                  <p:stCondLst>
                                    <p:cond delay="4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35" presetClass="path" presetSubtype="0" accel="50000" decel="50000" fill="hold" nodeType="withEffect">
                                  <p:stCondLst>
                                    <p:cond delay="400"/>
                                  </p:stCondLst>
                                  <p:childTnLst>
                                    <p:animMotion origin="layout" path="M 0 -0.04491 L 0 -2.22222E-6 " pathEditMode="relative" rAng="0" ptsTypes="AA">
                                      <p:cBhvr>
                                        <p:cTn id="32" dur="500" fill="hold"/>
                                        <p:tgtEl>
                                          <p:spTgt spid="90"/>
                                        </p:tgtEl>
                                        <p:attrNameLst>
                                          <p:attrName>ppt_x</p:attrName>
                                          <p:attrName>ppt_y</p:attrName>
                                        </p:attrNameLst>
                                      </p:cBhvr>
                                      <p:rCtr x="0" y="2245"/>
                                    </p:animMotion>
                                  </p:childTnLst>
                                </p:cTn>
                              </p:par>
                              <p:par>
                                <p:cTn id="33" presetID="10" presetClass="entr" presetSubtype="0" fill="hold" grpId="0" nodeType="withEffect">
                                  <p:stCondLst>
                                    <p:cond delay="40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par>
                                <p:cTn id="36" presetID="35" presetClass="path" presetSubtype="0" accel="50000" decel="50000" fill="hold" grpId="1" nodeType="withEffect">
                                  <p:stCondLst>
                                    <p:cond delay="400"/>
                                  </p:stCondLst>
                                  <p:childTnLst>
                                    <p:animMotion origin="layout" path="M 0 -0.0449 L 0 -4.07407E-6 " pathEditMode="relative" rAng="0" ptsTypes="AA">
                                      <p:cBhvr>
                                        <p:cTn id="37" dur="500" fill="hold"/>
                                        <p:tgtEl>
                                          <p:spTgt spid="91"/>
                                        </p:tgtEl>
                                        <p:attrNameLst>
                                          <p:attrName>ppt_x</p:attrName>
                                          <p:attrName>ppt_y</p:attrName>
                                        </p:attrNameLst>
                                      </p:cBhvr>
                                      <p:rCtr x="0" y="2245"/>
                                    </p:animMotion>
                                  </p:childTnLst>
                                </p:cTn>
                              </p:par>
                              <p:par>
                                <p:cTn id="38" presetID="10" presetClass="entr" presetSubtype="0" fill="hold" nodeType="withEffect">
                                  <p:stCondLst>
                                    <p:cond delay="40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par>
                                <p:cTn id="41" presetID="35" presetClass="path" presetSubtype="0" accel="50000" decel="50000" fill="hold" nodeType="withEffect">
                                  <p:stCondLst>
                                    <p:cond delay="400"/>
                                  </p:stCondLst>
                                  <p:childTnLst>
                                    <p:animMotion origin="layout" path="M 0.01927 -0.02084 L 0.00078 0.00439 " pathEditMode="relative" rAng="0" ptsTypes="AA">
                                      <p:cBhvr>
                                        <p:cTn id="42" dur="500" fill="hold"/>
                                        <p:tgtEl>
                                          <p:spTgt spid="92"/>
                                        </p:tgtEl>
                                        <p:attrNameLst>
                                          <p:attrName>ppt_x</p:attrName>
                                          <p:attrName>ppt_y</p:attrName>
                                        </p:attrNameLst>
                                      </p:cBhvr>
                                      <p:rCtr x="-924" y="1250"/>
                                    </p:animMotion>
                                  </p:childTnLst>
                                </p:cTn>
                              </p:par>
                              <p:par>
                                <p:cTn id="43" presetID="10" presetClass="entr" presetSubtype="0" fill="hold" grpId="0" nodeType="withEffect">
                                  <p:stCondLst>
                                    <p:cond delay="40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par>
                                <p:cTn id="46" presetID="35" presetClass="path" presetSubtype="0" accel="50000" decel="50000" fill="hold" grpId="1" nodeType="withEffect">
                                  <p:stCondLst>
                                    <p:cond delay="400"/>
                                  </p:stCondLst>
                                  <p:childTnLst>
                                    <p:animMotion origin="layout" path="M 0.01927 -0.02083 L 0.00078 0.0044 " pathEditMode="relative" rAng="0" ptsTypes="AA">
                                      <p:cBhvr>
                                        <p:cTn id="47" dur="500" fill="hold"/>
                                        <p:tgtEl>
                                          <p:spTgt spid="93"/>
                                        </p:tgtEl>
                                        <p:attrNameLst>
                                          <p:attrName>ppt_x</p:attrName>
                                          <p:attrName>ppt_y</p:attrName>
                                        </p:attrNameLst>
                                      </p:cBhvr>
                                      <p:rCtr x="-924" y="1250"/>
                                    </p:animMotion>
                                  </p:childTnLst>
                                </p:cTn>
                              </p:par>
                              <p:par>
                                <p:cTn id="48" presetID="10" presetClass="entr" presetSubtype="0" fill="hold" nodeType="withEffect">
                                  <p:stCondLst>
                                    <p:cond delay="500"/>
                                  </p:stCondLst>
                                  <p:childTnLst>
                                    <p:set>
                                      <p:cBhvr>
                                        <p:cTn id="49" dur="1" fill="hold">
                                          <p:stCondLst>
                                            <p:cond delay="0"/>
                                          </p:stCondLst>
                                        </p:cTn>
                                        <p:tgtEl>
                                          <p:spTgt spid="94"/>
                                        </p:tgtEl>
                                        <p:attrNameLst>
                                          <p:attrName>style.visibility</p:attrName>
                                        </p:attrNameLst>
                                      </p:cBhvr>
                                      <p:to>
                                        <p:strVal val="visible"/>
                                      </p:to>
                                    </p:set>
                                    <p:animEffect transition="in" filter="fade">
                                      <p:cBhvr>
                                        <p:cTn id="50" dur="500"/>
                                        <p:tgtEl>
                                          <p:spTgt spid="94"/>
                                        </p:tgtEl>
                                      </p:cBhvr>
                                    </p:animEffect>
                                  </p:childTnLst>
                                </p:cTn>
                              </p:par>
                              <p:par>
                                <p:cTn id="51" presetID="35" presetClass="path" presetSubtype="0" accel="50000" decel="50000" fill="hold" nodeType="withEffect">
                                  <p:stCondLst>
                                    <p:cond delay="500"/>
                                  </p:stCondLst>
                                  <p:childTnLst>
                                    <p:animMotion origin="layout" path="M 0.01706 -0.02292 L 1.04167E-6 0.00023 " pathEditMode="relative" rAng="0" ptsTypes="AA">
                                      <p:cBhvr>
                                        <p:cTn id="52" dur="500" fill="hold"/>
                                        <p:tgtEl>
                                          <p:spTgt spid="94"/>
                                        </p:tgtEl>
                                        <p:attrNameLst>
                                          <p:attrName>ppt_x</p:attrName>
                                          <p:attrName>ppt_y</p:attrName>
                                        </p:attrNameLst>
                                      </p:cBhvr>
                                      <p:rCtr x="-859" y="1157"/>
                                    </p:animMotion>
                                  </p:childTnLst>
                                </p:cTn>
                              </p:par>
                              <p:par>
                                <p:cTn id="53" presetID="10" presetClass="entr" presetSubtype="0" fill="hold" grpId="0" nodeType="withEffect">
                                  <p:stCondLst>
                                    <p:cond delay="50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par>
                                <p:cTn id="56" presetID="35" presetClass="path" presetSubtype="0" accel="50000" decel="50000" fill="hold" grpId="1" nodeType="withEffect">
                                  <p:stCondLst>
                                    <p:cond delay="500"/>
                                  </p:stCondLst>
                                  <p:childTnLst>
                                    <p:animMotion origin="layout" path="M 0.01706 -0.02292 L -4.58333E-6 0.00023 " pathEditMode="relative" rAng="0" ptsTypes="AA">
                                      <p:cBhvr>
                                        <p:cTn id="57" dur="500" fill="hold"/>
                                        <p:tgtEl>
                                          <p:spTgt spid="104"/>
                                        </p:tgtEl>
                                        <p:attrNameLst>
                                          <p:attrName>ppt_x</p:attrName>
                                          <p:attrName>ppt_y</p:attrName>
                                        </p:attrNameLst>
                                      </p:cBhvr>
                                      <p:rCtr x="-859" y="1157"/>
                                    </p:animMotion>
                                  </p:childTnLst>
                                </p:cTn>
                              </p:par>
                              <p:par>
                                <p:cTn id="58" presetID="42" presetClass="entr" presetSubtype="0" fill="hold" grpId="0"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anim calcmode="lin" valueType="num">
                                      <p:cBhvr>
                                        <p:cTn id="61" dur="500" fill="hold"/>
                                        <p:tgtEl>
                                          <p:spTgt spid="85"/>
                                        </p:tgtEl>
                                        <p:attrNameLst>
                                          <p:attrName>ppt_x</p:attrName>
                                        </p:attrNameLst>
                                      </p:cBhvr>
                                      <p:tavLst>
                                        <p:tav tm="0">
                                          <p:val>
                                            <p:strVal val="#ppt_x"/>
                                          </p:val>
                                        </p:tav>
                                        <p:tav tm="100000">
                                          <p:val>
                                            <p:strVal val="#ppt_x"/>
                                          </p:val>
                                        </p:tav>
                                      </p:tavLst>
                                    </p:anim>
                                    <p:anim calcmode="lin" valueType="num">
                                      <p:cBhvr>
                                        <p:cTn id="62" dur="5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7" grpId="0"/>
      <p:bldP spid="87" grpId="1"/>
      <p:bldP spid="89" grpId="0"/>
      <p:bldP spid="89" grpId="1"/>
      <p:bldP spid="91" grpId="0"/>
      <p:bldP spid="91" grpId="1"/>
      <p:bldP spid="93" grpId="0"/>
      <p:bldP spid="93" grpId="1"/>
      <p:bldP spid="104" grpId="0"/>
      <p:bldP spid="10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1" y="5387829"/>
            <a:ext cx="12192000" cy="14710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49967" y="2237385"/>
            <a:ext cx="6094444" cy="362072"/>
          </a:xfrm>
          <a:prstGeom prst="rect">
            <a:avLst/>
          </a:prstGeom>
        </p:spPr>
        <p:txBody>
          <a:bodyPr>
            <a:spAutoFit/>
          </a:bodyPr>
          <a:lstStyle/>
          <a:p>
            <a:pPr defTabSz="896181">
              <a:defRPr/>
            </a:pPr>
            <a:r>
              <a:rPr lang="en-US" sz="1765" dirty="0">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817521" y="2237385"/>
            <a:ext cx="2881138" cy="362072"/>
          </a:xfrm>
          <a:prstGeom prst="rect">
            <a:avLst/>
          </a:prstGeom>
        </p:spPr>
        <p:txBody>
          <a:bodyPr wrap="square">
            <a:spAutoFit/>
          </a:bodyPr>
          <a:lstStyle/>
          <a:p>
            <a:pPr defTabSz="896181">
              <a:defRPr/>
            </a:pPr>
            <a:r>
              <a:rPr lang="en-US" sz="1765" dirty="0">
                <a:solidFill>
                  <a:srgbClr val="0078D4"/>
                </a:solidFill>
                <a:latin typeface="+mj-lt"/>
                <a:cs typeface="Segoe UI Semilight" panose="020B0402040204020203" pitchFamily="34" charset="0"/>
              </a:rPr>
              <a:t>Output is  categorized as: </a:t>
            </a:r>
          </a:p>
        </p:txBody>
      </p:sp>
      <p:sp>
        <p:nvSpPr>
          <p:cNvPr id="8" name="Text Placeholder 7">
            <a:extLst>
              <a:ext uri="{FF2B5EF4-FFF2-40B4-BE49-F238E27FC236}">
                <a16:creationId xmlns:a16="http://schemas.microsoft.com/office/drawing/2014/main" id="{FB0722C8-93C5-B14D-A4B0-61E53EFA9965}"/>
              </a:ext>
            </a:extLst>
          </p:cNvPr>
          <p:cNvSpPr>
            <a:spLocks noGrp="1"/>
          </p:cNvSpPr>
          <p:nvPr>
            <p:ph type="body" sz="quarter" idx="10"/>
          </p:nvPr>
        </p:nvSpPr>
        <p:spPr>
          <a:xfrm>
            <a:off x="455995" y="1330427"/>
            <a:ext cx="11653518" cy="482763"/>
          </a:xfrm>
        </p:spPr>
        <p:txBody>
          <a:bodyPr/>
          <a:lstStyle/>
          <a:p>
            <a:r>
              <a:rPr lang="en-US" dirty="0"/>
              <a:t>For performance-based</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dirty="0"/>
              <a:t>Assessment: Confidence rating computation</a:t>
            </a:r>
            <a:br>
              <a:rPr lang="en-US" dirty="0"/>
            </a:br>
            <a:r>
              <a:rPr lang="en-US" dirty="0"/>
              <a:t>or performance-based</a:t>
            </a:r>
          </a:p>
        </p:txBody>
      </p:sp>
      <p:sp>
        <p:nvSpPr>
          <p:cNvPr id="11" name="Rectangle 10">
            <a:extLst>
              <a:ext uri="{FF2B5EF4-FFF2-40B4-BE49-F238E27FC236}">
                <a16:creationId xmlns:a16="http://schemas.microsoft.com/office/drawing/2014/main" id="{88E8F6BA-34CF-5147-964F-6ED60D2E31A9}"/>
              </a:ext>
            </a:extLst>
          </p:cNvPr>
          <p:cNvSpPr/>
          <p:nvPr/>
        </p:nvSpPr>
        <p:spPr>
          <a:xfrm>
            <a:off x="455995" y="3007308"/>
            <a:ext cx="1406799" cy="633625"/>
          </a:xfrm>
          <a:prstGeom prst="rect">
            <a:avLst/>
          </a:prstGeom>
        </p:spPr>
        <p:txBody>
          <a:bodyPr wrap="none">
            <a:spAutoFit/>
          </a:bodyPr>
          <a:lstStyle/>
          <a:p>
            <a:r>
              <a:rPr lang="en-US" sz="1765" dirty="0">
                <a:gradFill>
                  <a:gsLst>
                    <a:gs pos="2917">
                      <a:srgbClr val="1A1A1A"/>
                    </a:gs>
                    <a:gs pos="30000">
                      <a:srgbClr val="1A1A1A"/>
                    </a:gs>
                  </a:gsLst>
                  <a:lin ang="5400000" scaled="0"/>
                </a:gradFill>
                <a:latin typeface="+mj-lt"/>
                <a:cs typeface="Segoe UI Semilight" panose="020B0402040204020203" pitchFamily="34" charset="0"/>
              </a:rPr>
              <a:t>Confidence </a:t>
            </a:r>
            <a:br>
              <a:rPr lang="en-US" sz="1765" dirty="0">
                <a:gradFill>
                  <a:gsLst>
                    <a:gs pos="2917">
                      <a:srgbClr val="1A1A1A"/>
                    </a:gs>
                    <a:gs pos="30000">
                      <a:srgbClr val="1A1A1A"/>
                    </a:gs>
                  </a:gsLst>
                  <a:lin ang="5400000" scaled="0"/>
                </a:gradFill>
                <a:latin typeface="+mj-lt"/>
                <a:cs typeface="Segoe UI Semilight" panose="020B0402040204020203" pitchFamily="34" charset="0"/>
              </a:rPr>
            </a:br>
            <a:r>
              <a:rPr lang="en-US" sz="1765" dirty="0">
                <a:gradFill>
                  <a:gsLst>
                    <a:gs pos="2917">
                      <a:srgbClr val="1A1A1A"/>
                    </a:gs>
                    <a:gs pos="30000">
                      <a:srgbClr val="1A1A1A"/>
                    </a:gs>
                  </a:gsLst>
                  <a:lin ang="5400000" scaled="0"/>
                </a:gradFill>
                <a:latin typeface="+mj-lt"/>
                <a:cs typeface="Segoe UI Semilight" panose="020B0402040204020203" pitchFamily="34" charset="0"/>
              </a:rPr>
              <a:t>rating </a:t>
            </a:r>
            <a:endParaRPr lang="en-US" sz="1765" dirty="0">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06872" y="3146273"/>
            <a:ext cx="541040" cy="375449"/>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671773" y="2962352"/>
            <a:ext cx="2246826" cy="301727"/>
          </a:xfrm>
          <a:prstGeom prst="rect">
            <a:avLst/>
          </a:prstGeom>
        </p:spPr>
        <p:txBody>
          <a:bodyPr wrap="square">
            <a:spAutoFit/>
          </a:bodyPr>
          <a:lstStyle/>
          <a:p>
            <a:pPr algn="ctr" defTabSz="896181">
              <a:defRPr/>
            </a:pPr>
            <a:r>
              <a:rPr lang="en-US" sz="1372" dirty="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55995" y="4402564"/>
            <a:ext cx="1340796" cy="633625"/>
          </a:xfrm>
          <a:prstGeom prst="rect">
            <a:avLst/>
          </a:prstGeom>
        </p:spPr>
        <p:txBody>
          <a:bodyPr wrap="none">
            <a:spAutoFit/>
          </a:bodyPr>
          <a:lstStyle/>
          <a:p>
            <a:r>
              <a:rPr lang="en-US" sz="1765" dirty="0">
                <a:gradFill>
                  <a:gsLst>
                    <a:gs pos="2917">
                      <a:srgbClr val="1A1A1A"/>
                    </a:gs>
                    <a:gs pos="30000">
                      <a:srgbClr val="1A1A1A"/>
                    </a:gs>
                  </a:gsLst>
                  <a:lin ang="5400000" scaled="0"/>
                </a:gradFill>
                <a:latin typeface="+mj-lt"/>
                <a:cs typeface="Segoe UI Semilight" panose="020B0402040204020203" pitchFamily="34" charset="0"/>
              </a:rPr>
              <a:t>Expected </a:t>
            </a:r>
            <a:br>
              <a:rPr lang="en-US" sz="1765" dirty="0">
                <a:gradFill>
                  <a:gsLst>
                    <a:gs pos="2917">
                      <a:srgbClr val="1A1A1A"/>
                    </a:gs>
                    <a:gs pos="30000">
                      <a:srgbClr val="1A1A1A"/>
                    </a:gs>
                  </a:gsLst>
                  <a:lin ang="5400000" scaled="0"/>
                </a:gradFill>
                <a:latin typeface="+mj-lt"/>
                <a:cs typeface="Segoe UI Semilight" panose="020B0402040204020203" pitchFamily="34" charset="0"/>
              </a:rPr>
            </a:br>
            <a:r>
              <a:rPr lang="en-US" sz="1765" dirty="0">
                <a:gradFill>
                  <a:gsLst>
                    <a:gs pos="2917">
                      <a:srgbClr val="1A1A1A"/>
                    </a:gs>
                    <a:gs pos="30000">
                      <a:srgbClr val="1A1A1A"/>
                    </a:gs>
                  </a:gsLst>
                  <a:lin ang="5400000" scaled="0"/>
                </a:gradFill>
                <a:latin typeface="+mj-lt"/>
                <a:cs typeface="Segoe UI Semilight" panose="020B0402040204020203" pitchFamily="34" charset="0"/>
              </a:rPr>
              <a:t>data points</a:t>
            </a:r>
            <a:endParaRPr lang="en-US" sz="1765" dirty="0">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06872" y="4541530"/>
            <a:ext cx="541040" cy="375449"/>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661469" y="4361960"/>
            <a:ext cx="2983881" cy="301727"/>
          </a:xfrm>
          <a:prstGeom prst="rect">
            <a:avLst/>
          </a:prstGeom>
        </p:spPr>
        <p:txBody>
          <a:bodyPr wrap="square">
            <a:spAutoFit/>
          </a:bodyPr>
          <a:lstStyle/>
          <a:p>
            <a:pPr defTabSz="896181">
              <a:defRPr/>
            </a:pPr>
            <a:r>
              <a:rPr lang="en-US" sz="1372" dirty="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091722" y="4751407"/>
            <a:ext cx="1764978" cy="416383"/>
          </a:xfrm>
          <a:prstGeom prst="rect">
            <a:avLst/>
          </a:prstGeom>
        </p:spPr>
        <p:txBody>
          <a:bodyPr wrap="square">
            <a:spAutoFit/>
          </a:bodyPr>
          <a:lstStyle/>
          <a:p>
            <a:pPr algn="ctr" defTabSz="896181">
              <a:lnSpc>
                <a:spcPct val="90000"/>
              </a:lnSpc>
              <a:defRPr/>
            </a:pPr>
            <a:r>
              <a:rPr lang="en-US" sz="2353" b="1" dirty="0">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55995" y="4088065"/>
            <a:ext cx="5640002"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817520" y="2680122"/>
            <a:ext cx="3683378" cy="2403410"/>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896181"/>
              <a:r>
                <a:rPr lang="en-US" sz="1372" b="1" dirty="0">
                  <a:gradFill>
                    <a:gsLst>
                      <a:gs pos="2917">
                        <a:srgbClr val="1A1A1A"/>
                      </a:gs>
                      <a:gs pos="30000">
                        <a:srgbClr val="1A1A1A"/>
                      </a:gs>
                    </a:gsLst>
                    <a:lin ang="5400000" scaled="0"/>
                  </a:gradFill>
                  <a:cs typeface="Segoe UI Semilight" panose="020B0402040204020203" pitchFamily="34" charset="0"/>
                </a:rPr>
                <a:t>0 to 20% </a:t>
              </a:r>
              <a:r>
                <a:rPr lang="en-US" sz="1372" dirty="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896181"/>
              <a:r>
                <a:rPr lang="en-US" sz="1372" b="1" dirty="0">
                  <a:gradFill>
                    <a:gsLst>
                      <a:gs pos="2917">
                        <a:srgbClr val="1A1A1A"/>
                      </a:gs>
                      <a:gs pos="30000">
                        <a:srgbClr val="1A1A1A"/>
                      </a:gs>
                    </a:gsLst>
                    <a:lin ang="5400000" scaled="0"/>
                  </a:gradFill>
                  <a:cs typeface="Segoe UI Semilight" panose="020B0402040204020203" pitchFamily="34" charset="0"/>
                </a:rPr>
                <a:t>20 to 40% </a:t>
              </a:r>
              <a:r>
                <a:rPr lang="en-US" sz="1372" dirty="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896181"/>
              <a:r>
                <a:rPr lang="en-US" sz="1372" b="1" dirty="0">
                  <a:gradFill>
                    <a:gsLst>
                      <a:gs pos="2917">
                        <a:srgbClr val="1A1A1A"/>
                      </a:gs>
                      <a:gs pos="30000">
                        <a:srgbClr val="1A1A1A"/>
                      </a:gs>
                    </a:gsLst>
                    <a:lin ang="5400000" scaled="0"/>
                  </a:gradFill>
                  <a:cs typeface="Segoe UI Semilight" panose="020B0402040204020203" pitchFamily="34" charset="0"/>
                </a:rPr>
                <a:t>40 to 60% </a:t>
              </a:r>
              <a:r>
                <a:rPr lang="en-US" sz="1372" dirty="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896181"/>
              <a:r>
                <a:rPr lang="en-US" sz="1372" b="1" dirty="0">
                  <a:gradFill>
                    <a:gsLst>
                      <a:gs pos="2917">
                        <a:srgbClr val="1A1A1A"/>
                      </a:gs>
                      <a:gs pos="30000">
                        <a:srgbClr val="1A1A1A"/>
                      </a:gs>
                    </a:gsLst>
                    <a:lin ang="5400000" scaled="0"/>
                  </a:gradFill>
                  <a:cs typeface="Segoe UI Semilight" panose="020B0402040204020203" pitchFamily="34" charset="0"/>
                </a:rPr>
                <a:t>60 to 80% </a:t>
              </a:r>
              <a:r>
                <a:rPr lang="en-US" sz="1372" dirty="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896181"/>
              <a:r>
                <a:rPr lang="en-US" sz="1372" b="1" dirty="0">
                  <a:gradFill>
                    <a:gsLst>
                      <a:gs pos="2917">
                        <a:srgbClr val="1A1A1A"/>
                      </a:gs>
                      <a:gs pos="30000">
                        <a:srgbClr val="1A1A1A"/>
                      </a:gs>
                    </a:gsLst>
                    <a:lin ang="5400000" scaled="0"/>
                  </a:gradFill>
                  <a:cs typeface="Segoe UI Semilight" panose="020B0402040204020203" pitchFamily="34" charset="0"/>
                </a:rPr>
                <a:t>80 to 100% </a:t>
              </a:r>
              <a:r>
                <a:rPr lang="en-US" sz="1372" dirty="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096000" y="2160761"/>
            <a:ext cx="0" cy="322706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72397" y="5648054"/>
            <a:ext cx="2939887" cy="784488"/>
          </a:xfrm>
          <a:prstGeom prst="rect">
            <a:avLst/>
          </a:prstGeom>
        </p:spPr>
        <p:txBody>
          <a:bodyPr wrap="square">
            <a:spAutoFit/>
          </a:bodyPr>
          <a:lstStyle/>
          <a:p>
            <a:pPr defTabSz="896181">
              <a:defRPr/>
            </a:pPr>
            <a:r>
              <a:rPr lang="en-US" sz="1765" dirty="0">
                <a:solidFill>
                  <a:srgbClr val="0078D4"/>
                </a:solidFill>
                <a:latin typeface="+mj-lt"/>
                <a:cs typeface="Segoe UI Semilight" panose="020B0402040204020203" pitchFamily="34" charset="0"/>
              </a:rPr>
              <a:t>Low confidence ratings </a:t>
            </a:r>
            <a:r>
              <a:rPr lang="en-US" sz="1372" dirty="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14370" y="5525867"/>
            <a:ext cx="2058383" cy="1012265"/>
          </a:xfrm>
          <a:prstGeom prst="rect">
            <a:avLst/>
          </a:prstGeom>
        </p:spPr>
        <p:txBody>
          <a:bodyPr wrap="square">
            <a:spAutoFit/>
          </a:bodyPr>
          <a:lstStyle/>
          <a:p>
            <a:pPr marL="0" lvl="1" defTabSz="896181">
              <a:defRPr/>
            </a:pPr>
            <a:r>
              <a:rPr lang="en-US" sz="1372" dirty="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372" dirty="0">
                <a:gradFill>
                  <a:gsLst>
                    <a:gs pos="2917">
                      <a:srgbClr val="1A1A1A"/>
                    </a:gs>
                    <a:gs pos="30000">
                      <a:srgbClr val="1A1A1A"/>
                    </a:gs>
                  </a:gsLst>
                  <a:lin ang="5400000" scaled="0"/>
                </a:gradFill>
                <a:cs typeface="Segoe UI Semilight" panose="020B0402040204020203" pitchFamily="34" charset="0"/>
              </a:rPr>
            </a:br>
            <a:r>
              <a:rPr lang="en-US" sz="1078" i="1" dirty="0">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372" i="1" dirty="0">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608163" y="5710157"/>
            <a:ext cx="2058383" cy="512935"/>
          </a:xfrm>
          <a:prstGeom prst="rect">
            <a:avLst/>
          </a:prstGeom>
        </p:spPr>
        <p:txBody>
          <a:bodyPr wrap="square">
            <a:spAutoFit/>
          </a:bodyPr>
          <a:lstStyle/>
          <a:p>
            <a:pPr marL="0" lvl="1" defTabSz="896181">
              <a:defRPr/>
            </a:pPr>
            <a:r>
              <a:rPr lang="en-US" sz="1372" dirty="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233223" y="5710157"/>
            <a:ext cx="2058383" cy="512935"/>
          </a:xfrm>
          <a:prstGeom prst="rect">
            <a:avLst/>
          </a:prstGeom>
        </p:spPr>
        <p:txBody>
          <a:bodyPr wrap="square">
            <a:spAutoFit/>
          </a:bodyPr>
          <a:lstStyle/>
          <a:p>
            <a:pPr marL="0" lvl="1" defTabSz="896181">
              <a:defRPr/>
            </a:pPr>
            <a:r>
              <a:rPr lang="en-US" sz="1372" dirty="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372" dirty="0">
                <a:gradFill>
                  <a:gsLst>
                    <a:gs pos="2917">
                      <a:srgbClr val="1A1A1A"/>
                    </a:gs>
                    <a:gs pos="30000">
                      <a:srgbClr val="1A1A1A"/>
                    </a:gs>
                  </a:gsLst>
                  <a:lin ang="5400000" scaled="0"/>
                </a:gradFill>
                <a:latin typeface="+mj-lt"/>
                <a:cs typeface="Segoe UI Semilight" panose="020B0402040204020203" pitchFamily="34" charset="0"/>
              </a:rPr>
            </a:br>
            <a:r>
              <a:rPr lang="en-US" sz="1372" dirty="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089680" y="5710157"/>
            <a:ext cx="2058383" cy="512935"/>
          </a:xfrm>
          <a:prstGeom prst="rect">
            <a:avLst/>
          </a:prstGeom>
        </p:spPr>
        <p:txBody>
          <a:bodyPr wrap="square">
            <a:spAutoFit/>
          </a:bodyPr>
          <a:lstStyle/>
          <a:p>
            <a:pPr marL="0" lvl="1" defTabSz="896181">
              <a:defRPr/>
            </a:pPr>
            <a:r>
              <a:rPr lang="en-US" sz="1372" dirty="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49444" y="5775556"/>
            <a:ext cx="582676" cy="582676"/>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809822" y="3010498"/>
            <a:ext cx="528649"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4928903" y="2956301"/>
            <a:ext cx="1115448" cy="742246"/>
          </a:xfrm>
          <a:prstGeom prst="rect">
            <a:avLst/>
          </a:prstGeom>
        </p:spPr>
        <p:txBody>
          <a:bodyPr wrap="square">
            <a:spAutoFit/>
          </a:bodyPr>
          <a:lstStyle/>
          <a:p>
            <a:pPr algn="ctr" defTabSz="896181">
              <a:lnSpc>
                <a:spcPct val="90000"/>
              </a:lnSpc>
              <a:defRPr/>
            </a:pPr>
            <a:r>
              <a:rPr lang="en-US" sz="2353" b="1" dirty="0">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12986" y="3332773"/>
            <a:ext cx="2157543"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671773" y="3387629"/>
            <a:ext cx="2246826" cy="301727"/>
          </a:xfrm>
          <a:prstGeom prst="rect">
            <a:avLst/>
          </a:prstGeom>
        </p:spPr>
        <p:txBody>
          <a:bodyPr wrap="square">
            <a:spAutoFit/>
          </a:bodyPr>
          <a:lstStyle/>
          <a:p>
            <a:pPr algn="ctr" defTabSz="896181">
              <a:defRPr/>
            </a:pPr>
            <a:r>
              <a:rPr lang="en-US" sz="1372" dirty="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754201" y="4711580"/>
            <a:ext cx="2532754"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bk object 17">
            <a:extLst>
              <a:ext uri="{FF2B5EF4-FFF2-40B4-BE49-F238E27FC236}">
                <a16:creationId xmlns:a16="http://schemas.microsoft.com/office/drawing/2014/main" id="{DD8094EB-F6F2-4847-A071-6E5D35E8BE16}"/>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4" name="TextBox 3">
            <a:extLst>
              <a:ext uri="{FF2B5EF4-FFF2-40B4-BE49-F238E27FC236}">
                <a16:creationId xmlns:a16="http://schemas.microsoft.com/office/drawing/2014/main" id="{BF4624B7-320A-4034-88AB-18D5D5040959}"/>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51003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AF4ABE2-381B-4B67-9C0F-27FFD64F7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8">
            <a:extLst>
              <a:ext uri="{FF2B5EF4-FFF2-40B4-BE49-F238E27FC236}">
                <a16:creationId xmlns:a16="http://schemas.microsoft.com/office/drawing/2014/main" id="{4AA509EC-4C56-4A74-A517-3ECD04C3F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2355786"/>
            <a:ext cx="734166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B0D0D8BE-AD7B-42CB-940F-170381C5442B}"/>
              </a:ext>
            </a:extLst>
          </p:cNvPr>
          <p:cNvSpPr>
            <a:spLocks noGrp="1"/>
          </p:cNvSpPr>
          <p:nvPr>
            <p:ph type="ctrTitle"/>
          </p:nvPr>
        </p:nvSpPr>
        <p:spPr>
          <a:xfrm>
            <a:off x="4720689" y="2520377"/>
            <a:ext cx="5822343" cy="2439683"/>
          </a:xfrm>
        </p:spPr>
        <p:txBody>
          <a:bodyPr>
            <a:normAutofit/>
          </a:bodyPr>
          <a:lstStyle/>
          <a:p>
            <a:pPr algn="l"/>
            <a:r>
              <a:rPr lang="en-GB" sz="5400">
                <a:solidFill>
                  <a:srgbClr val="FFFFFF"/>
                </a:solidFill>
              </a:rPr>
              <a:t>Assessment Stage	</a:t>
            </a:r>
          </a:p>
        </p:txBody>
      </p:sp>
      <p:sp>
        <p:nvSpPr>
          <p:cNvPr id="6" name="Subtitle 5">
            <a:extLst>
              <a:ext uri="{FF2B5EF4-FFF2-40B4-BE49-F238E27FC236}">
                <a16:creationId xmlns:a16="http://schemas.microsoft.com/office/drawing/2014/main" id="{F7F55C7F-6D11-4C5D-A867-42518C3B4867}"/>
              </a:ext>
            </a:extLst>
          </p:cNvPr>
          <p:cNvSpPr>
            <a:spLocks noGrp="1"/>
          </p:cNvSpPr>
          <p:nvPr>
            <p:ph type="subTitle" idx="1"/>
          </p:nvPr>
        </p:nvSpPr>
        <p:spPr>
          <a:xfrm>
            <a:off x="4720689" y="4963425"/>
            <a:ext cx="6037467" cy="758843"/>
          </a:xfrm>
        </p:spPr>
        <p:txBody>
          <a:bodyPr anchor="t">
            <a:normAutofit/>
          </a:bodyPr>
          <a:lstStyle/>
          <a:p>
            <a:pPr algn="l"/>
            <a:endParaRPr lang="en-GB" sz="2000">
              <a:solidFill>
                <a:srgbClr val="FFFFFF"/>
              </a:solidFill>
            </a:endParaRPr>
          </a:p>
        </p:txBody>
      </p:sp>
      <p:sp>
        <p:nvSpPr>
          <p:cNvPr id="56" name="Freeform 5">
            <a:extLst>
              <a:ext uri="{FF2B5EF4-FFF2-40B4-BE49-F238E27FC236}">
                <a16:creationId xmlns:a16="http://schemas.microsoft.com/office/drawing/2014/main" id="{6FBC94C7-2F0E-4FBA-B442-0E0296AAA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6">
            <a:extLst>
              <a:ext uri="{FF2B5EF4-FFF2-40B4-BE49-F238E27FC236}">
                <a16:creationId xmlns:a16="http://schemas.microsoft.com/office/drawing/2014/main" id="{6CF43A2F-2E6F-44F4-A006-A10CF1DCB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7">
            <a:extLst>
              <a:ext uri="{FF2B5EF4-FFF2-40B4-BE49-F238E27FC236}">
                <a16:creationId xmlns:a16="http://schemas.microsoft.com/office/drawing/2014/main" id="{F83DA5F0-0D4C-4E74-8A5C-F6CBD391F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A7798713-AB3F-41E3-8CE3-1C1FBCF7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28" y="1120021"/>
            <a:ext cx="3268481"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Clipboard Partially Checked">
            <a:extLst>
              <a:ext uri="{FF2B5EF4-FFF2-40B4-BE49-F238E27FC236}">
                <a16:creationId xmlns:a16="http://schemas.microsoft.com/office/drawing/2014/main" id="{F2CF61DF-9815-4D71-9405-5B45D6ED7EB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6395" y="1418907"/>
            <a:ext cx="2961361" cy="2961361"/>
          </a:xfrm>
          <a:prstGeom prst="rect">
            <a:avLst/>
          </a:prstGeom>
        </p:spPr>
      </p:pic>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04949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Man With Fireworks">
            <a:extLst>
              <a:ext uri="{FF2B5EF4-FFF2-40B4-BE49-F238E27FC236}">
                <a16:creationId xmlns:a16="http://schemas.microsoft.com/office/drawing/2014/main" id="{32E37A75-CAC4-4D0E-9035-6D2474E0F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07" y="-1835415"/>
            <a:ext cx="12760271" cy="10598804"/>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5376422" y="2102604"/>
            <a:ext cx="8281261" cy="575542"/>
          </a:xfrm>
          <a:prstGeom prst="rect">
            <a:avLst/>
          </a:prstGeom>
          <a:noFill/>
        </p:spPr>
        <p:txBody>
          <a:bodyPr wrap="square" rtlCol="0">
            <a:spAutoFit/>
          </a:bodyPr>
          <a:lstStyle/>
          <a:p>
            <a:r>
              <a:rPr lang="en-GB" sz="3140" dirty="0">
                <a:solidFill>
                  <a:schemeClr val="bg1"/>
                </a:solidFill>
                <a:latin typeface="Segoe UI Semibold (Headings)"/>
              </a:rPr>
              <a:t>Success</a:t>
            </a:r>
          </a:p>
        </p:txBody>
      </p:sp>
    </p:spTree>
    <p:extLst>
      <p:ext uri="{BB962C8B-B14F-4D97-AF65-F5344CB8AC3E}">
        <p14:creationId xmlns:p14="http://schemas.microsoft.com/office/powerpoint/2010/main" val="2608214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8" name="Graphic 7" descr="Close with solid fill">
            <a:extLst>
              <a:ext uri="{FF2B5EF4-FFF2-40B4-BE49-F238E27FC236}">
                <a16:creationId xmlns:a16="http://schemas.microsoft.com/office/drawing/2014/main" id="{6C573840-1185-4230-914D-F1841FB161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1884" y="1928682"/>
            <a:ext cx="2879919" cy="2879919"/>
          </a:xfrm>
          <a:prstGeom prst="rect">
            <a:avLst/>
          </a:prstGeom>
        </p:spPr>
      </p:pic>
      <p:pic>
        <p:nvPicPr>
          <p:cNvPr id="10" name="Graphic 9" descr="Checkmark with solid fill">
            <a:extLst>
              <a:ext uri="{FF2B5EF4-FFF2-40B4-BE49-F238E27FC236}">
                <a16:creationId xmlns:a16="http://schemas.microsoft.com/office/drawing/2014/main" id="{25A220D2-FF92-44D7-8712-73DFBB5B20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4224" y="1768279"/>
            <a:ext cx="2879919" cy="2879919"/>
          </a:xfrm>
          <a:prstGeom prst="rect">
            <a:avLst/>
          </a:prstGeom>
        </p:spPr>
      </p:pic>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r>
              <a:rPr lang="en-GB" sz="3140" dirty="0">
                <a:solidFill>
                  <a:schemeClr val="accent1"/>
                </a:solidFill>
                <a:latin typeface="Segoe UI Semibold (Headings)"/>
              </a:rPr>
              <a:t>Decisions</a:t>
            </a:r>
          </a:p>
        </p:txBody>
      </p:sp>
    </p:spTree>
    <p:extLst>
      <p:ext uri="{BB962C8B-B14F-4D97-AF65-F5344CB8AC3E}">
        <p14:creationId xmlns:p14="http://schemas.microsoft.com/office/powerpoint/2010/main" val="406184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White Analog Watch">
            <a:extLst>
              <a:ext uri="{FF2B5EF4-FFF2-40B4-BE49-F238E27FC236}">
                <a16:creationId xmlns:a16="http://schemas.microsoft.com/office/drawing/2014/main" id="{92DEE8DE-C9F2-41BD-BDA6-3D326FFE3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801" y="-107673"/>
            <a:ext cx="7649506" cy="1154239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r>
              <a:rPr lang="en-GB" sz="3140" dirty="0">
                <a:solidFill>
                  <a:schemeClr val="accent1"/>
                </a:solidFill>
                <a:latin typeface="Segoe UI Semibold (Headings)"/>
              </a:rPr>
              <a:t>Timing</a:t>
            </a:r>
          </a:p>
        </p:txBody>
      </p:sp>
    </p:spTree>
    <p:extLst>
      <p:ext uri="{BB962C8B-B14F-4D97-AF65-F5344CB8AC3E}">
        <p14:creationId xmlns:p14="http://schemas.microsoft.com/office/powerpoint/2010/main" val="2124710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r>
              <a:rPr lang="en-GB" sz="3140" dirty="0">
                <a:solidFill>
                  <a:schemeClr val="accent1"/>
                </a:solidFill>
                <a:latin typeface="Segoe UI Semibold (Headings)"/>
              </a:rPr>
              <a:t>Management</a:t>
            </a:r>
          </a:p>
        </p:txBody>
      </p:sp>
      <p:pic>
        <p:nvPicPr>
          <p:cNvPr id="4" name="Graphic 3" descr="Clipboard Partially Checked outline">
            <a:extLst>
              <a:ext uri="{FF2B5EF4-FFF2-40B4-BE49-F238E27FC236}">
                <a16:creationId xmlns:a16="http://schemas.microsoft.com/office/drawing/2014/main" id="{89E6A779-320D-46D0-AD13-7D5468E8F6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307" y="1935204"/>
            <a:ext cx="2135817" cy="2135817"/>
          </a:xfrm>
          <a:prstGeom prst="rect">
            <a:avLst/>
          </a:prstGeom>
        </p:spPr>
      </p:pic>
      <p:pic>
        <p:nvPicPr>
          <p:cNvPr id="7" name="Graphic 6" descr="Safe outline">
            <a:extLst>
              <a:ext uri="{FF2B5EF4-FFF2-40B4-BE49-F238E27FC236}">
                <a16:creationId xmlns:a16="http://schemas.microsoft.com/office/drawing/2014/main" id="{24B17592-F53B-4C78-B7D7-2409E6E164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2074" y="2037905"/>
            <a:ext cx="2135817" cy="2135817"/>
          </a:xfrm>
          <a:prstGeom prst="rect">
            <a:avLst/>
          </a:prstGeom>
        </p:spPr>
      </p:pic>
      <p:pic>
        <p:nvPicPr>
          <p:cNvPr id="9" name="Graphic 8" descr="Security camera outline">
            <a:extLst>
              <a:ext uri="{FF2B5EF4-FFF2-40B4-BE49-F238E27FC236}">
                <a16:creationId xmlns:a16="http://schemas.microsoft.com/office/drawing/2014/main" id="{9F5CC4FC-0606-4783-B72B-BD562A601B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07463" y="1935204"/>
            <a:ext cx="2135817" cy="2135817"/>
          </a:xfrm>
          <a:prstGeom prst="rect">
            <a:avLst/>
          </a:prstGeom>
        </p:spPr>
      </p:pic>
    </p:spTree>
    <p:extLst>
      <p:ext uri="{BB962C8B-B14F-4D97-AF65-F5344CB8AC3E}">
        <p14:creationId xmlns:p14="http://schemas.microsoft.com/office/powerpoint/2010/main" val="401684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r>
              <a:rPr lang="en-GB" sz="3140" dirty="0">
                <a:solidFill>
                  <a:schemeClr val="accent1"/>
                </a:solidFill>
                <a:latin typeface="Segoe UI Semibold (Headings)"/>
              </a:rPr>
              <a:t>Meetings</a:t>
            </a:r>
          </a:p>
        </p:txBody>
      </p:sp>
      <p:pic>
        <p:nvPicPr>
          <p:cNvPr id="3" name="Picture 2" descr="A picture containing person, computer, indoor, computer&#10;&#10;Description automatically generated">
            <a:extLst>
              <a:ext uri="{FF2B5EF4-FFF2-40B4-BE49-F238E27FC236}">
                <a16:creationId xmlns:a16="http://schemas.microsoft.com/office/drawing/2014/main" id="{314919F9-8824-43D8-A104-945FFB363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85" y="917913"/>
            <a:ext cx="6097400" cy="4047311"/>
          </a:xfrm>
          <a:prstGeom prst="rect">
            <a:avLst/>
          </a:prstGeom>
        </p:spPr>
      </p:pic>
      <p:pic>
        <p:nvPicPr>
          <p:cNvPr id="6" name="Picture 5" descr="Two people looking at a paper&#10;&#10;Description automatically generated with low confidence">
            <a:extLst>
              <a:ext uri="{FF2B5EF4-FFF2-40B4-BE49-F238E27FC236}">
                <a16:creationId xmlns:a16="http://schemas.microsoft.com/office/drawing/2014/main" id="{FE7D31D6-3035-4463-907A-A670D2E90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018" y="3743146"/>
            <a:ext cx="6097401" cy="4064934"/>
          </a:xfrm>
          <a:prstGeom prst="rect">
            <a:avLst/>
          </a:prstGeom>
        </p:spPr>
      </p:pic>
      <p:pic>
        <p:nvPicPr>
          <p:cNvPr id="9" name="Picture 8" descr="A picture containing person, indoor, desk&#10;&#10;Description automatically generated">
            <a:extLst>
              <a:ext uri="{FF2B5EF4-FFF2-40B4-BE49-F238E27FC236}">
                <a16:creationId xmlns:a16="http://schemas.microsoft.com/office/drawing/2014/main" id="{DA9E898C-52E0-4003-A1B7-DD7E4BB72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485" y="495803"/>
            <a:ext cx="6097401" cy="4064934"/>
          </a:xfrm>
          <a:prstGeom prst="rect">
            <a:avLst/>
          </a:prstGeom>
        </p:spPr>
      </p:pic>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16243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2" name="Rectangle 19">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7B35F7-BD4C-42FF-B824-BDA174F92797}"/>
              </a:ext>
            </a:extLst>
          </p:cNvPr>
          <p:cNvSpPr>
            <a:spLocks noGrp="1"/>
          </p:cNvSpPr>
          <p:nvPr>
            <p:ph type="title" idx="4294967295"/>
          </p:nvPr>
        </p:nvSpPr>
        <p:spPr>
          <a:xfrm>
            <a:off x="965200" y="1383528"/>
            <a:ext cx="5925989" cy="3167510"/>
          </a:xfrm>
          <a:prstGeom prst="rect">
            <a:avLst/>
          </a:prstGeom>
        </p:spPr>
        <p:txBody>
          <a:bodyPr vert="horz" lIns="91440" tIns="45720" rIns="91440" bIns="45720" rtlCol="0" anchor="b">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914400"/>
            <a:r>
              <a:rPr lang="en-US" sz="9600" kern="1200" dirty="0">
                <a:solidFill>
                  <a:schemeClr val="tx1"/>
                </a:solidFill>
                <a:latin typeface="+mj-lt"/>
                <a:ea typeface="+mj-ea"/>
                <a:cs typeface="+mj-cs"/>
              </a:rPr>
              <a:t>Migrate Stage</a:t>
            </a:r>
          </a:p>
        </p:txBody>
      </p:sp>
      <p:pic>
        <p:nvPicPr>
          <p:cNvPr id="4" name="Graphic 3" descr="Fast Forward">
            <a:extLst>
              <a:ext uri="{FF2B5EF4-FFF2-40B4-BE49-F238E27FC236}">
                <a16:creationId xmlns:a16="http://schemas.microsoft.com/office/drawing/2014/main" id="{EDD54FFC-6E30-4273-85E0-A637EEEFE9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99140" y="2209474"/>
            <a:ext cx="2489416" cy="2489416"/>
          </a:xfrm>
          <a:prstGeom prst="rect">
            <a:avLst/>
          </a:prstGeom>
        </p:spPr>
      </p:pic>
      <p:sp>
        <p:nvSpPr>
          <p:cNvPr id="5" name="Rectangle 4">
            <a:extLst>
              <a:ext uri="{FF2B5EF4-FFF2-40B4-BE49-F238E27FC236}">
                <a16:creationId xmlns:a16="http://schemas.microsoft.com/office/drawing/2014/main" id="{E57A0439-9212-49AE-ABE4-A978A8D922F9}"/>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72472BE3-4A96-43F2-8BAA-A8497E147650}"/>
              </a:ext>
            </a:extLst>
          </p:cNvPr>
          <p:cNvGrpSpPr/>
          <p:nvPr/>
        </p:nvGrpSpPr>
        <p:grpSpPr>
          <a:xfrm>
            <a:off x="0" y="6494753"/>
            <a:ext cx="12192000" cy="472960"/>
            <a:chOff x="0" y="6494753"/>
            <a:chExt cx="12192000" cy="472960"/>
          </a:xfrm>
        </p:grpSpPr>
        <p:sp>
          <p:nvSpPr>
            <p:cNvPr id="45" name="Rectangle 44">
              <a:extLst>
                <a:ext uri="{FF2B5EF4-FFF2-40B4-BE49-F238E27FC236}">
                  <a16:creationId xmlns:a16="http://schemas.microsoft.com/office/drawing/2014/main" id="{072ED7BC-5A33-4852-A5A5-B37FECE2ACB1}"/>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A2E34232-3736-4CF5-A00C-FC10F99BA10D}"/>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438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20E62-C1FF-4D49-BC18-0FBEE611031A}"/>
              </a:ext>
            </a:extLst>
          </p:cNvPr>
          <p:cNvSpPr>
            <a:spLocks noGrp="1"/>
          </p:cNvSpPr>
          <p:nvPr>
            <p:ph type="title"/>
          </p:nvPr>
        </p:nvSpPr>
        <p:spPr>
          <a:xfrm>
            <a:off x="455995" y="433143"/>
            <a:ext cx="11303917" cy="813704"/>
          </a:xfrm>
        </p:spPr>
        <p:txBody>
          <a:bodyPr/>
          <a:lstStyle/>
          <a:p>
            <a:r>
              <a:rPr lang="en-US" dirty="0"/>
              <a:t>Migration: Capabilities</a:t>
            </a:r>
          </a:p>
        </p:txBody>
      </p:sp>
      <p:sp>
        <p:nvSpPr>
          <p:cNvPr id="18" name="Rectangle 17">
            <a:extLst>
              <a:ext uri="{FF2B5EF4-FFF2-40B4-BE49-F238E27FC236}">
                <a16:creationId xmlns:a16="http://schemas.microsoft.com/office/drawing/2014/main" id="{1DF3CD6C-D6D7-314B-A6CF-BC6E8C7507D9}"/>
              </a:ext>
            </a:extLst>
          </p:cNvPr>
          <p:cNvSpPr/>
          <p:nvPr/>
        </p:nvSpPr>
        <p:spPr bwMode="auto">
          <a:xfrm>
            <a:off x="1993930" y="1986189"/>
            <a:ext cx="3169847" cy="4825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6181" fontAlgn="base">
              <a:spcBef>
                <a:spcPts val="600"/>
              </a:spcBef>
              <a:spcAft>
                <a:spcPts val="1176"/>
              </a:spcAft>
              <a:defRPr/>
            </a:pPr>
            <a:r>
              <a:rPr lang="en-US" sz="2353" dirty="0">
                <a:ln w="3175">
                  <a:noFill/>
                </a:ln>
                <a:solidFill>
                  <a:srgbClr val="0078D4"/>
                </a:solidFill>
                <a:latin typeface="Segoe UI Semibold"/>
                <a:cs typeface="Segoe UI" pitchFamily="34" charset="0"/>
              </a:rPr>
              <a:t>Multiple options</a:t>
            </a: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Agentless migrations for VMware and Hyper-V virtual machines</a:t>
            </a: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 Agent-based for other scenarios</a:t>
            </a:r>
          </a:p>
        </p:txBody>
      </p:sp>
      <p:sp>
        <p:nvSpPr>
          <p:cNvPr id="19" name="Rectangle 18">
            <a:extLst>
              <a:ext uri="{FF2B5EF4-FFF2-40B4-BE49-F238E27FC236}">
                <a16:creationId xmlns:a16="http://schemas.microsoft.com/office/drawing/2014/main" id="{30AD2733-69F2-E341-9DEE-BCC39EDE4AF4}"/>
              </a:ext>
            </a:extLst>
          </p:cNvPr>
          <p:cNvSpPr/>
          <p:nvPr/>
        </p:nvSpPr>
        <p:spPr bwMode="auto">
          <a:xfrm>
            <a:off x="7302403" y="1999875"/>
            <a:ext cx="3534122" cy="4825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6181" fontAlgn="base">
              <a:spcBef>
                <a:spcPts val="600"/>
              </a:spcBef>
              <a:spcAft>
                <a:spcPts val="1176"/>
              </a:spcAft>
              <a:defRPr/>
            </a:pPr>
            <a:r>
              <a:rPr lang="en-US" sz="2353" dirty="0">
                <a:ln w="3175">
                  <a:noFill/>
                </a:ln>
                <a:solidFill>
                  <a:srgbClr val="0078D4"/>
                </a:solidFill>
                <a:latin typeface="Segoe UI Semibold"/>
                <a:cs typeface="Segoe UI" pitchFamily="34" charset="0"/>
              </a:rPr>
              <a:t>Migrate at scale</a:t>
            </a: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Supports migrating 100s of servers simultaneously and automation options to execute at scale</a:t>
            </a:r>
          </a:p>
        </p:txBody>
      </p:sp>
      <p:sp>
        <p:nvSpPr>
          <p:cNvPr id="20" name="Rectangle 19">
            <a:extLst>
              <a:ext uri="{FF2B5EF4-FFF2-40B4-BE49-F238E27FC236}">
                <a16:creationId xmlns:a16="http://schemas.microsoft.com/office/drawing/2014/main" id="{8612EFC6-D087-5E4A-9F15-CC02C510D478}"/>
              </a:ext>
            </a:extLst>
          </p:cNvPr>
          <p:cNvSpPr/>
          <p:nvPr/>
        </p:nvSpPr>
        <p:spPr bwMode="auto">
          <a:xfrm>
            <a:off x="1993930" y="4317283"/>
            <a:ext cx="3333163" cy="4825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6181" fontAlgn="base">
              <a:spcBef>
                <a:spcPts val="600"/>
              </a:spcBef>
              <a:spcAft>
                <a:spcPts val="1176"/>
              </a:spcAft>
              <a:defRPr/>
            </a:pPr>
            <a:r>
              <a:rPr lang="en-US" sz="2353" dirty="0">
                <a:ln w="3175">
                  <a:noFill/>
                </a:ln>
                <a:solidFill>
                  <a:srgbClr val="0078D4"/>
                </a:solidFill>
                <a:latin typeface="Segoe UI Semibold"/>
                <a:cs typeface="Segoe UI" pitchFamily="34" charset="0"/>
              </a:rPr>
              <a:t>Test before migrating</a:t>
            </a: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Perform testing cycles before migrating without impacting source server and ongoing replication</a:t>
            </a:r>
          </a:p>
        </p:txBody>
      </p:sp>
      <p:sp>
        <p:nvSpPr>
          <p:cNvPr id="21" name="Rectangle 20">
            <a:extLst>
              <a:ext uri="{FF2B5EF4-FFF2-40B4-BE49-F238E27FC236}">
                <a16:creationId xmlns:a16="http://schemas.microsoft.com/office/drawing/2014/main" id="{B588CECB-CFD9-5344-9B0B-8FCD38F7E18A}"/>
              </a:ext>
            </a:extLst>
          </p:cNvPr>
          <p:cNvSpPr/>
          <p:nvPr/>
        </p:nvSpPr>
        <p:spPr bwMode="auto">
          <a:xfrm>
            <a:off x="7302403" y="4317283"/>
            <a:ext cx="3364894" cy="4825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6181" fontAlgn="base">
              <a:spcBef>
                <a:spcPts val="600"/>
              </a:spcBef>
              <a:spcAft>
                <a:spcPts val="1176"/>
              </a:spcAft>
              <a:defRPr/>
            </a:pPr>
            <a:r>
              <a:rPr lang="en-US" sz="2353" dirty="0">
                <a:ln w="3175">
                  <a:noFill/>
                </a:ln>
                <a:solidFill>
                  <a:srgbClr val="0078D4"/>
                </a:solidFill>
                <a:latin typeface="Segoe UI Semibold"/>
                <a:cs typeface="Segoe UI" pitchFamily="34" charset="0"/>
              </a:rPr>
              <a:t>Zero data loss</a:t>
            </a:r>
          </a:p>
          <a:p>
            <a:pPr defTabSz="914225">
              <a:spcAft>
                <a:spcPts val="588"/>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And minimal downtime during migration</a:t>
            </a:r>
          </a:p>
        </p:txBody>
      </p:sp>
      <p:cxnSp>
        <p:nvCxnSpPr>
          <p:cNvPr id="22" name="Straight Connector 21">
            <a:extLst>
              <a:ext uri="{FF2B5EF4-FFF2-40B4-BE49-F238E27FC236}">
                <a16:creationId xmlns:a16="http://schemas.microsoft.com/office/drawing/2014/main" id="{B79EADC3-FC0E-564F-B327-6D057212DACF}"/>
              </a:ext>
            </a:extLst>
          </p:cNvPr>
          <p:cNvCxnSpPr>
            <a:cxnSpLocks/>
          </p:cNvCxnSpPr>
          <p:nvPr/>
        </p:nvCxnSpPr>
        <p:spPr>
          <a:xfrm>
            <a:off x="1703241" y="1986189"/>
            <a:ext cx="0" cy="157496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20B75B-C350-6D42-AA8D-81504591BC1C}"/>
              </a:ext>
            </a:extLst>
          </p:cNvPr>
          <p:cNvCxnSpPr>
            <a:cxnSpLocks/>
          </p:cNvCxnSpPr>
          <p:nvPr/>
        </p:nvCxnSpPr>
        <p:spPr>
          <a:xfrm>
            <a:off x="1703241" y="4210230"/>
            <a:ext cx="0" cy="157496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088895-2458-ED41-AE94-12DF1E921024}"/>
              </a:ext>
            </a:extLst>
          </p:cNvPr>
          <p:cNvCxnSpPr>
            <a:cxnSpLocks/>
          </p:cNvCxnSpPr>
          <p:nvPr/>
        </p:nvCxnSpPr>
        <p:spPr>
          <a:xfrm>
            <a:off x="6965689" y="1986189"/>
            <a:ext cx="0" cy="157496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0477E3-D988-4A4D-A739-C75951647488}"/>
              </a:ext>
            </a:extLst>
          </p:cNvPr>
          <p:cNvCxnSpPr>
            <a:cxnSpLocks/>
          </p:cNvCxnSpPr>
          <p:nvPr/>
        </p:nvCxnSpPr>
        <p:spPr>
          <a:xfrm>
            <a:off x="6965689" y="4210230"/>
            <a:ext cx="0" cy="157496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9A27D001-1B59-9B44-9C0E-85993827514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29878" y="2034703"/>
            <a:ext cx="582676" cy="582676"/>
          </a:xfrm>
          <a:prstGeom prst="rect">
            <a:avLst/>
          </a:prstGeom>
        </p:spPr>
      </p:pic>
      <p:pic>
        <p:nvPicPr>
          <p:cNvPr id="30" name="Picture 29">
            <a:extLst>
              <a:ext uri="{FF2B5EF4-FFF2-40B4-BE49-F238E27FC236}">
                <a16:creationId xmlns:a16="http://schemas.microsoft.com/office/drawing/2014/main" id="{1191CC22-5386-E244-93CB-7E861682703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72849" y="4291079"/>
            <a:ext cx="589648" cy="589648"/>
          </a:xfrm>
          <a:prstGeom prst="rect">
            <a:avLst/>
          </a:prstGeom>
        </p:spPr>
      </p:pic>
      <p:pic>
        <p:nvPicPr>
          <p:cNvPr id="31" name="Picture 30">
            <a:extLst>
              <a:ext uri="{FF2B5EF4-FFF2-40B4-BE49-F238E27FC236}">
                <a16:creationId xmlns:a16="http://schemas.microsoft.com/office/drawing/2014/main" id="{CEA6F348-401A-5B45-8D64-B439C2BC441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135296" y="1999875"/>
            <a:ext cx="589648" cy="589648"/>
          </a:xfrm>
          <a:prstGeom prst="rect">
            <a:avLst/>
          </a:prstGeom>
        </p:spPr>
      </p:pic>
      <p:pic>
        <p:nvPicPr>
          <p:cNvPr id="32" name="Picture 31">
            <a:extLst>
              <a:ext uri="{FF2B5EF4-FFF2-40B4-BE49-F238E27FC236}">
                <a16:creationId xmlns:a16="http://schemas.microsoft.com/office/drawing/2014/main" id="{11F1429B-C9E9-4C4A-8DF8-E878D418E71C}"/>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135296" y="4281913"/>
            <a:ext cx="589648" cy="589648"/>
          </a:xfrm>
          <a:prstGeom prst="rect">
            <a:avLst/>
          </a:prstGeom>
        </p:spPr>
      </p:pic>
      <p:sp>
        <p:nvSpPr>
          <p:cNvPr id="2" name="TextBox 1">
            <a:extLst>
              <a:ext uri="{FF2B5EF4-FFF2-40B4-BE49-F238E27FC236}">
                <a16:creationId xmlns:a16="http://schemas.microsoft.com/office/drawing/2014/main" id="{84275FEE-C526-4C49-92A6-B15256A13479}"/>
              </a:ext>
            </a:extLst>
          </p:cNvPr>
          <p:cNvSpPr txBox="1"/>
          <p:nvPr/>
        </p:nvSpPr>
        <p:spPr>
          <a:xfrm>
            <a:off x="9517053" y="6534884"/>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2B6CC71-8847-468D-9163-5A9051D01D2C}"/>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bk object 17">
            <a:extLst>
              <a:ext uri="{FF2B5EF4-FFF2-40B4-BE49-F238E27FC236}">
                <a16:creationId xmlns:a16="http://schemas.microsoft.com/office/drawing/2014/main" id="{CF0855DE-0881-4602-A565-7C8889D66CA3}"/>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6" name="TextBox 5">
            <a:extLst>
              <a:ext uri="{FF2B5EF4-FFF2-40B4-BE49-F238E27FC236}">
                <a16:creationId xmlns:a16="http://schemas.microsoft.com/office/drawing/2014/main" id="{F77BE235-272F-4DC0-86EF-EA4FBC6731F2}"/>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950609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anim calcmode="lin" valueType="num">
                                      <p:cBhvr>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anim calcmode="lin" valueType="num">
                                      <p:cBhvr>
                                        <p:cTn id="1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anim calcmode="lin" valueType="num">
                                      <p:cBhvr>
                                        <p:cTn id="23"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anim calcmode="lin" valueType="num">
                                      <p:cBhvr>
                                        <p:cTn id="29" dur="500" fill="hold"/>
                                        <p:tgtEl>
                                          <p:spTgt spid="31"/>
                                        </p:tgtEl>
                                        <p:attrNameLst>
                                          <p:attrName>ppt_x</p:attrName>
                                        </p:attrNameLst>
                                      </p:cBhvr>
                                      <p:tavLst>
                                        <p:tav tm="0">
                                          <p:val>
                                            <p:strVal val="#ppt_x"/>
                                          </p:val>
                                        </p:tav>
                                        <p:tav tm="100000">
                                          <p:val>
                                            <p:strVal val="#ppt_x"/>
                                          </p:val>
                                        </p:tav>
                                      </p:tavLst>
                                    </p:anim>
                                    <p:anim calcmode="lin" valueType="num">
                                      <p:cBhvr>
                                        <p:cTn id="30" dur="500" fill="hold"/>
                                        <p:tgtEl>
                                          <p:spTgt spid="3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animEffect transition="in" filter="fade">
                                      <p:cBhvr>
                                        <p:cTn id="33" dur="500"/>
                                        <p:tgtEl>
                                          <p:spTgt spid="19">
                                            <p:txEl>
                                              <p:pRg st="0" end="0"/>
                                            </p:txEl>
                                          </p:spTgt>
                                        </p:tgtEl>
                                      </p:cBhvr>
                                    </p:animEffect>
                                    <p:anim calcmode="lin" valueType="num">
                                      <p:cBhvr>
                                        <p:cTn id="34"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Effect transition="in" filter="fade">
                                      <p:cBhvr>
                                        <p:cTn id="38" dur="500"/>
                                        <p:tgtEl>
                                          <p:spTgt spid="19">
                                            <p:txEl>
                                              <p:pRg st="1" end="1"/>
                                            </p:txEl>
                                          </p:spTgt>
                                        </p:tgtEl>
                                      </p:cBhvr>
                                    </p:animEffect>
                                    <p:anim calcmode="lin" valueType="num">
                                      <p:cBhvr>
                                        <p:cTn id="39"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40" dur="5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anim calcmode="lin" valueType="num">
                                      <p:cBhvr>
                                        <p:cTn id="45" dur="500" fill="hold"/>
                                        <p:tgtEl>
                                          <p:spTgt spid="30"/>
                                        </p:tgtEl>
                                        <p:attrNameLst>
                                          <p:attrName>ppt_x</p:attrName>
                                        </p:attrNameLst>
                                      </p:cBhvr>
                                      <p:tavLst>
                                        <p:tav tm="0">
                                          <p:val>
                                            <p:strVal val="#ppt_x"/>
                                          </p:val>
                                        </p:tav>
                                        <p:tav tm="100000">
                                          <p:val>
                                            <p:strVal val="#ppt_x"/>
                                          </p:val>
                                        </p:tav>
                                      </p:tavLst>
                                    </p:anim>
                                    <p:anim calcmode="lin" valueType="num">
                                      <p:cBhvr>
                                        <p:cTn id="46" dur="500" fill="hold"/>
                                        <p:tgtEl>
                                          <p:spTgt spid="3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xEl>
                                              <p:pRg st="0" end="0"/>
                                            </p:txEl>
                                          </p:spTgt>
                                        </p:tgtEl>
                                        <p:attrNameLst>
                                          <p:attrName>style.visibility</p:attrName>
                                        </p:attrNameLst>
                                      </p:cBhvr>
                                      <p:to>
                                        <p:strVal val="visible"/>
                                      </p:to>
                                    </p:set>
                                    <p:animEffect transition="in" filter="fade">
                                      <p:cBhvr>
                                        <p:cTn id="49" dur="500"/>
                                        <p:tgtEl>
                                          <p:spTgt spid="20">
                                            <p:txEl>
                                              <p:pRg st="0" end="0"/>
                                            </p:txEl>
                                          </p:spTgt>
                                        </p:tgtEl>
                                      </p:cBhvr>
                                    </p:animEffect>
                                    <p:anim calcmode="lin" valueType="num">
                                      <p:cBhvr>
                                        <p:cTn id="50"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2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
                                            <p:txEl>
                                              <p:pRg st="1" end="1"/>
                                            </p:txEl>
                                          </p:spTgt>
                                        </p:tgtEl>
                                        <p:attrNameLst>
                                          <p:attrName>style.visibility</p:attrName>
                                        </p:attrNameLst>
                                      </p:cBhvr>
                                      <p:to>
                                        <p:strVal val="visible"/>
                                      </p:to>
                                    </p:set>
                                    <p:animEffect transition="in" filter="fade">
                                      <p:cBhvr>
                                        <p:cTn id="54" dur="500"/>
                                        <p:tgtEl>
                                          <p:spTgt spid="20">
                                            <p:txEl>
                                              <p:pRg st="1" end="1"/>
                                            </p:txEl>
                                          </p:spTgt>
                                        </p:tgtEl>
                                      </p:cBhvr>
                                    </p:animEffect>
                                    <p:anim calcmode="lin" valueType="num">
                                      <p:cBhvr>
                                        <p:cTn id="55"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56" dur="5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par>
                          <p:cTn id="57" fill="hold">
                            <p:stCondLst>
                              <p:cond delay="1500"/>
                            </p:stCondLst>
                            <p:childTnLst>
                              <p:par>
                                <p:cTn id="58" presetID="42" presetClass="entr" presetSubtype="0" fill="hold"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animEffect transition="in" filter="fade">
                                      <p:cBhvr>
                                        <p:cTn id="65" dur="500"/>
                                        <p:tgtEl>
                                          <p:spTgt spid="21">
                                            <p:txEl>
                                              <p:pRg st="0" end="0"/>
                                            </p:txEl>
                                          </p:spTgt>
                                        </p:tgtEl>
                                      </p:cBhvr>
                                    </p:animEffect>
                                    <p:anim calcmode="lin" valueType="num">
                                      <p:cBhvr>
                                        <p:cTn id="6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21">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1">
                                            <p:txEl>
                                              <p:pRg st="1" end="1"/>
                                            </p:txEl>
                                          </p:spTgt>
                                        </p:tgtEl>
                                        <p:attrNameLst>
                                          <p:attrName>style.visibility</p:attrName>
                                        </p:attrNameLst>
                                      </p:cBhvr>
                                      <p:to>
                                        <p:strVal val="visible"/>
                                      </p:to>
                                    </p:set>
                                    <p:animEffect transition="in" filter="fade">
                                      <p:cBhvr>
                                        <p:cTn id="70" dur="500"/>
                                        <p:tgtEl>
                                          <p:spTgt spid="21">
                                            <p:txEl>
                                              <p:pRg st="1" end="1"/>
                                            </p:txEl>
                                          </p:spTgt>
                                        </p:tgtEl>
                                      </p:cBhvr>
                                    </p:animEffect>
                                    <p:anim calcmode="lin" valueType="num">
                                      <p:cBhvr>
                                        <p:cTn id="71"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72" dur="5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Lst>
          </p:cNvPr>
          <p:cNvSpPr txBox="1">
            <a:spLocks/>
          </p:cNvSpPr>
          <p:nvPr/>
        </p:nvSpPr>
        <p:spPr>
          <a:xfrm>
            <a:off x="589825" y="-974232"/>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14225">
              <a:lnSpc>
                <a:spcPct val="100000"/>
              </a:lnSpc>
              <a:spcBef>
                <a:spcPts val="0"/>
              </a:spcBef>
              <a:defRPr/>
            </a:pPr>
            <a:endParaRPr lang="en-US" sz="1765" i="1" dirty="0">
              <a:solidFill>
                <a:prstClr val="black"/>
              </a:solidFill>
              <a:latin typeface="Segoe UI"/>
            </a:endParaRPr>
          </a:p>
        </p:txBody>
      </p:sp>
      <p:sp>
        <p:nvSpPr>
          <p:cNvPr id="4" name="TextBox 3">
            <a:extLst>
              <a:ext uri="{FF2B5EF4-FFF2-40B4-BE49-F238E27FC236}">
                <a16:creationId xmlns:a16="http://schemas.microsoft.com/office/drawing/2014/main" id="{73CCDA69-EA04-41B1-8B78-F48A11C48AC6}"/>
              </a:ext>
            </a:extLst>
          </p:cNvPr>
          <p:cNvSpPr txBox="1"/>
          <p:nvPr/>
        </p:nvSpPr>
        <p:spPr>
          <a:xfrm>
            <a:off x="407692" y="5976652"/>
            <a:ext cx="11197528" cy="512935"/>
          </a:xfrm>
          <a:prstGeom prst="rect">
            <a:avLst/>
          </a:prstGeom>
          <a:noFill/>
        </p:spPr>
        <p:txBody>
          <a:bodyPr wrap="square" rtlCol="0">
            <a:spAutoFit/>
          </a:bodyPr>
          <a:lstStyle/>
          <a:p>
            <a:pPr defTabSz="914225"/>
            <a:r>
              <a:rPr lang="en-US" sz="1372" i="1" dirty="0">
                <a:solidFill>
                  <a:srgbClr val="75757A"/>
                </a:solidFill>
                <a:latin typeface="Segoe UI"/>
              </a:rPr>
              <a:t>Both tools share certain components. Recovery Services vault is used by Azure Migrate: Server Migration, Disaster Recovery, and Azure Backup.</a:t>
            </a:r>
          </a:p>
          <a:p>
            <a:pPr defTabSz="914225"/>
            <a:r>
              <a:rPr lang="en-US" sz="1372" i="1" dirty="0">
                <a:solidFill>
                  <a:srgbClr val="75757A"/>
                </a:solidFill>
                <a:latin typeface="Segoe UI"/>
              </a:rPr>
              <a:t>Common components are used for replication in the Hyper-V and agent-based replication scenarios.</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55995" y="881209"/>
            <a:ext cx="11653518" cy="482763"/>
          </a:xfrm>
        </p:spPr>
        <p:txBody>
          <a:bodyPr/>
          <a:lstStyle/>
          <a:p>
            <a:r>
              <a:rPr lang="en-US" dirty="0"/>
              <a:t>Azure Migrate: Server migration vs Azure Site Recovery</a:t>
            </a: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55995" y="433143"/>
            <a:ext cx="11303917" cy="813704"/>
          </a:xfrm>
        </p:spPr>
        <p:txBody>
          <a:bodyPr/>
          <a:lstStyle/>
          <a:p>
            <a:r>
              <a:rPr lang="en-US" dirty="0"/>
              <a:t>Migration: Overview</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nvGraphicFramePr>
        <p:xfrm>
          <a:off x="455995" y="1473824"/>
          <a:ext cx="11197528" cy="4449849"/>
        </p:xfrm>
        <a:graphic>
          <a:graphicData uri="http://schemas.openxmlformats.org/drawingml/2006/table">
            <a:tbl>
              <a:tblPr firstRow="1" bandRow="1">
                <a:tableStyleId>{FABFCF23-3B69-468F-B69F-88F6DE6A72F2}</a:tableStyleId>
              </a:tblPr>
              <a:tblGrid>
                <a:gridCol w="3065006">
                  <a:extLst>
                    <a:ext uri="{9D8B030D-6E8A-4147-A177-3AD203B41FA5}">
                      <a16:colId xmlns:a16="http://schemas.microsoft.com/office/drawing/2014/main" val="2875081745"/>
                    </a:ext>
                  </a:extLst>
                </a:gridCol>
                <a:gridCol w="4066261">
                  <a:extLst>
                    <a:ext uri="{9D8B030D-6E8A-4147-A177-3AD203B41FA5}">
                      <a16:colId xmlns:a16="http://schemas.microsoft.com/office/drawing/2014/main" val="1574648769"/>
                    </a:ext>
                  </a:extLst>
                </a:gridCol>
                <a:gridCol w="4066261">
                  <a:extLst>
                    <a:ext uri="{9D8B030D-6E8A-4147-A177-3AD203B41FA5}">
                      <a16:colId xmlns:a16="http://schemas.microsoft.com/office/drawing/2014/main" val="3694781822"/>
                    </a:ext>
                  </a:extLst>
                </a:gridCol>
              </a:tblGrid>
              <a:tr h="442526">
                <a:tc>
                  <a:txBody>
                    <a:bodyPr/>
                    <a:lstStyle/>
                    <a:p>
                      <a:pPr marL="0" marR="0" algn="l" defTabSz="914400" rtl="0" eaLnBrk="1" fontAlgn="b" latinLnBrk="0" hangingPunct="1">
                        <a:lnSpc>
                          <a:spcPct val="107000"/>
                        </a:lnSpc>
                        <a:spcBef>
                          <a:spcPts val="0"/>
                        </a:spcBef>
                        <a:spcAft>
                          <a:spcPts val="0"/>
                        </a:spcAft>
                      </a:pPr>
                      <a:endParaRPr lang="en-US" sz="1600" kern="1200" dirty="0">
                        <a:solidFill>
                          <a:schemeClr val="bg1"/>
                        </a:solidFill>
                        <a:effectLst/>
                        <a:latin typeface="+mn-lt"/>
                        <a:ea typeface="+mn-ea"/>
                        <a:cs typeface="+mn-cs"/>
                      </a:endParaRPr>
                    </a:p>
                  </a:txBody>
                  <a:tcPr marL="9523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Migrate: Server migration</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Site Recovery</a:t>
                      </a:r>
                    </a:p>
                  </a:txBody>
                  <a:tcPr marL="91427" marR="91427" marT="45713" marB="4571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00592">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Scenario</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6484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Options</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70172">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Pricing</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193967">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Feature support</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22582">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Recommended use</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1427" marR="91427" marT="45713" marB="4571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02599">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Pricing</a:t>
                      </a:r>
                    </a:p>
                  </a:txBody>
                  <a:tcPr marL="9523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1427" marR="91427" marT="45713" marB="4571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3" name="TextBox 2">
            <a:extLst>
              <a:ext uri="{FF2B5EF4-FFF2-40B4-BE49-F238E27FC236}">
                <a16:creationId xmlns:a16="http://schemas.microsoft.com/office/drawing/2014/main" id="{8A9E9439-B641-4FCD-AD6B-492BF7E47F29}"/>
              </a:ext>
            </a:extLst>
          </p:cNvPr>
          <p:cNvSpPr txBox="1"/>
          <p:nvPr/>
        </p:nvSpPr>
        <p:spPr>
          <a:xfrm>
            <a:off x="9517053" y="6534884"/>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bk object 17">
            <a:extLst>
              <a:ext uri="{FF2B5EF4-FFF2-40B4-BE49-F238E27FC236}">
                <a16:creationId xmlns:a16="http://schemas.microsoft.com/office/drawing/2014/main" id="{94CC94B0-9539-45E8-A8E0-494172F12B8D}"/>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2" name="TextBox 11">
            <a:extLst>
              <a:ext uri="{FF2B5EF4-FFF2-40B4-BE49-F238E27FC236}">
                <a16:creationId xmlns:a16="http://schemas.microsoft.com/office/drawing/2014/main" id="{9AC593C6-23E6-4714-85A5-40CA6E44E9A1}"/>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936190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6B33D-4CDC-414E-AC78-54FB52B87FE3}"/>
              </a:ext>
            </a:extLst>
          </p:cNvPr>
          <p:cNvSpPr/>
          <p:nvPr/>
        </p:nvSpPr>
        <p:spPr bwMode="auto">
          <a:xfrm>
            <a:off x="720285" y="5647469"/>
            <a:ext cx="10751428" cy="6254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ts val="1200"/>
              </a:spcAft>
              <a:buClrTx/>
              <a:buSzPct val="90000"/>
              <a:buFontTx/>
              <a:buNone/>
              <a:tabLst/>
              <a:defRPr/>
            </a:pPr>
            <a:r>
              <a:rPr kumimoji="0" lang="en-US" sz="2400" b="1"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Foundational best practices</a:t>
            </a:r>
            <a:r>
              <a:rPr kumimoji="0" lang="en-US" sz="2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People | Process &amp; Planning | Technology </a:t>
            </a:r>
          </a:p>
        </p:txBody>
      </p:sp>
      <p:sp>
        <p:nvSpPr>
          <p:cNvPr id="13" name="Title 12">
            <a:extLst>
              <a:ext uri="{FF2B5EF4-FFF2-40B4-BE49-F238E27FC236}">
                <a16:creationId xmlns:a16="http://schemas.microsoft.com/office/drawing/2014/main" id="{658ECA18-9ECC-45C0-B739-A7FCCD851A90}"/>
              </a:ext>
            </a:extLst>
          </p:cNvPr>
          <p:cNvSpPr>
            <a:spLocks noGrp="1"/>
          </p:cNvSpPr>
          <p:nvPr>
            <p:ph type="title"/>
          </p:nvPr>
        </p:nvSpPr>
        <p:spPr>
          <a:xfrm>
            <a:off x="345661" y="465048"/>
            <a:ext cx="11018520" cy="724814"/>
          </a:xfrm>
        </p:spPr>
        <p:txBody>
          <a:bodyPr/>
          <a:lstStyle/>
          <a:p>
            <a:r>
              <a:rPr lang="en-US" sz="3140" dirty="0">
                <a:solidFill>
                  <a:schemeClr val="accent1"/>
                </a:solidFill>
                <a:latin typeface="Segoe UI Semibold (Headings)"/>
              </a:rPr>
              <a:t>Migration stages</a:t>
            </a:r>
          </a:p>
        </p:txBody>
      </p:sp>
      <p:sp>
        <p:nvSpPr>
          <p:cNvPr id="37" name="Rectangle 36">
            <a:extLst>
              <a:ext uri="{FF2B5EF4-FFF2-40B4-BE49-F238E27FC236}">
                <a16:creationId xmlns:a16="http://schemas.microsoft.com/office/drawing/2014/main" id="{786DD19F-34F7-41C2-8F90-B039BC6118F4}"/>
              </a:ext>
            </a:extLst>
          </p:cNvPr>
          <p:cNvSpPr/>
          <p:nvPr/>
        </p:nvSpPr>
        <p:spPr bwMode="auto">
          <a:xfrm>
            <a:off x="876190" y="2057688"/>
            <a:ext cx="10439620" cy="3070785"/>
          </a:xfrm>
          <a:prstGeom prst="rect">
            <a:avLst/>
          </a:prstGeom>
          <a:solidFill>
            <a:schemeClr val="bg1"/>
          </a:solidFill>
          <a:ln w="1905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5C8AC143-1211-4B99-83E3-E84248434ED6}"/>
              </a:ext>
            </a:extLst>
          </p:cNvPr>
          <p:cNvSpPr txBox="1"/>
          <p:nvPr/>
        </p:nvSpPr>
        <p:spPr>
          <a:xfrm>
            <a:off x="1052062" y="3673014"/>
            <a:ext cx="12679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Discovery</a:t>
            </a:r>
          </a:p>
        </p:txBody>
      </p:sp>
      <p:sp>
        <p:nvSpPr>
          <p:cNvPr id="43" name="TextBox 42">
            <a:extLst>
              <a:ext uri="{FF2B5EF4-FFF2-40B4-BE49-F238E27FC236}">
                <a16:creationId xmlns:a16="http://schemas.microsoft.com/office/drawing/2014/main" id="{28117700-557F-4F84-A79E-182CF089B95E}"/>
              </a:ext>
            </a:extLst>
          </p:cNvPr>
          <p:cNvSpPr txBox="1"/>
          <p:nvPr/>
        </p:nvSpPr>
        <p:spPr>
          <a:xfrm>
            <a:off x="3338704" y="3717368"/>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Assessment</a:t>
            </a:r>
          </a:p>
        </p:txBody>
      </p:sp>
      <p:sp>
        <p:nvSpPr>
          <p:cNvPr id="44" name="TextBox 43">
            <a:extLst>
              <a:ext uri="{FF2B5EF4-FFF2-40B4-BE49-F238E27FC236}">
                <a16:creationId xmlns:a16="http://schemas.microsoft.com/office/drawing/2014/main" id="{EB64336B-36C3-4D5D-9317-F91115EFB067}"/>
              </a:ext>
            </a:extLst>
          </p:cNvPr>
          <p:cNvSpPr txBox="1"/>
          <p:nvPr/>
        </p:nvSpPr>
        <p:spPr>
          <a:xfrm>
            <a:off x="5705537" y="3699793"/>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Migrate </a:t>
            </a:r>
          </a:p>
        </p:txBody>
      </p:sp>
      <p:sp>
        <p:nvSpPr>
          <p:cNvPr id="46" name="TextBox 45">
            <a:extLst>
              <a:ext uri="{FF2B5EF4-FFF2-40B4-BE49-F238E27FC236}">
                <a16:creationId xmlns:a16="http://schemas.microsoft.com/office/drawing/2014/main" id="{2AFC358E-1175-4CA8-A9B5-550234B2DF2C}"/>
              </a:ext>
            </a:extLst>
          </p:cNvPr>
          <p:cNvSpPr txBox="1"/>
          <p:nvPr/>
        </p:nvSpPr>
        <p:spPr>
          <a:xfrm>
            <a:off x="8905950" y="3717369"/>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Manage</a:t>
            </a:r>
          </a:p>
        </p:txBody>
      </p:sp>
      <p:sp>
        <p:nvSpPr>
          <p:cNvPr id="47" name="Arrow: Chevron 46">
            <a:extLst>
              <a:ext uri="{FF2B5EF4-FFF2-40B4-BE49-F238E27FC236}">
                <a16:creationId xmlns:a16="http://schemas.microsoft.com/office/drawing/2014/main" id="{ABB5023F-7D61-4F41-9979-156FF5C6CD08}"/>
              </a:ext>
            </a:extLst>
          </p:cNvPr>
          <p:cNvSpPr/>
          <p:nvPr/>
        </p:nvSpPr>
        <p:spPr bwMode="auto">
          <a:xfrm>
            <a:off x="2650621" y="3040994"/>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8" name="Arrow: Chevron 47">
            <a:extLst>
              <a:ext uri="{FF2B5EF4-FFF2-40B4-BE49-F238E27FC236}">
                <a16:creationId xmlns:a16="http://schemas.microsoft.com/office/drawing/2014/main" id="{17B3A662-EA6E-4425-95DD-7E8E21B59DB9}"/>
              </a:ext>
            </a:extLst>
          </p:cNvPr>
          <p:cNvSpPr/>
          <p:nvPr/>
        </p:nvSpPr>
        <p:spPr bwMode="auto">
          <a:xfrm>
            <a:off x="5520225" y="304099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9" name="Group 48">
            <a:extLst>
              <a:ext uri="{FF2B5EF4-FFF2-40B4-BE49-F238E27FC236}">
                <a16:creationId xmlns:a16="http://schemas.microsoft.com/office/drawing/2014/main" id="{7516AEE4-950A-4777-ABDE-722558EA4388}"/>
              </a:ext>
            </a:extLst>
          </p:cNvPr>
          <p:cNvGrpSpPr/>
          <p:nvPr/>
        </p:nvGrpSpPr>
        <p:grpSpPr>
          <a:xfrm>
            <a:off x="1243893" y="2839841"/>
            <a:ext cx="715323" cy="712615"/>
            <a:chOff x="1243893" y="2839841"/>
            <a:chExt cx="715323" cy="712615"/>
          </a:xfrm>
        </p:grpSpPr>
        <p:sp>
          <p:nvSpPr>
            <p:cNvPr id="50" name="Freeform 101">
              <a:extLst>
                <a:ext uri="{FF2B5EF4-FFF2-40B4-BE49-F238E27FC236}">
                  <a16:creationId xmlns:a16="http://schemas.microsoft.com/office/drawing/2014/main" id="{2EF9F0DD-8DCC-4274-BEA2-8DB5B21A570D}"/>
                </a:ext>
              </a:extLst>
            </p:cNvPr>
            <p:cNvSpPr>
              <a:spLocks/>
            </p:cNvSpPr>
            <p:nvPr/>
          </p:nvSpPr>
          <p:spPr bwMode="auto">
            <a:xfrm>
              <a:off x="1468786" y="2839841"/>
              <a:ext cx="490430" cy="49043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 name="Freeform 102">
              <a:extLst>
                <a:ext uri="{FF2B5EF4-FFF2-40B4-BE49-F238E27FC236}">
                  <a16:creationId xmlns:a16="http://schemas.microsoft.com/office/drawing/2014/main" id="{8F189638-02EB-4BB6-BB50-620F6BC0900C}"/>
                </a:ext>
              </a:extLst>
            </p:cNvPr>
            <p:cNvSpPr>
              <a:spLocks/>
            </p:cNvSpPr>
            <p:nvPr/>
          </p:nvSpPr>
          <p:spPr bwMode="auto">
            <a:xfrm>
              <a:off x="1243893" y="3240856"/>
              <a:ext cx="311599" cy="311600"/>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Freeform 103">
              <a:extLst>
                <a:ext uri="{FF2B5EF4-FFF2-40B4-BE49-F238E27FC236}">
                  <a16:creationId xmlns:a16="http://schemas.microsoft.com/office/drawing/2014/main" id="{AB800274-E320-48A9-BD87-FF2A5357EA9F}"/>
                </a:ext>
              </a:extLst>
            </p:cNvPr>
            <p:cNvSpPr>
              <a:spLocks/>
            </p:cNvSpPr>
            <p:nvPr/>
          </p:nvSpPr>
          <p:spPr bwMode="auto">
            <a:xfrm>
              <a:off x="1512139" y="2883194"/>
              <a:ext cx="403724" cy="403725"/>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FE59A819-ABE8-4B1F-8563-38738A48289E}"/>
              </a:ext>
            </a:extLst>
          </p:cNvPr>
          <p:cNvGrpSpPr/>
          <p:nvPr/>
        </p:nvGrpSpPr>
        <p:grpSpPr>
          <a:xfrm>
            <a:off x="9651716" y="2820149"/>
            <a:ext cx="692371" cy="692371"/>
            <a:chOff x="8296082" y="2896589"/>
            <a:chExt cx="692371" cy="692371"/>
          </a:xfrm>
        </p:grpSpPr>
        <p:sp>
          <p:nvSpPr>
            <p:cNvPr id="54" name="Freeform 1054">
              <a:extLst>
                <a:ext uri="{FF2B5EF4-FFF2-40B4-BE49-F238E27FC236}">
                  <a16:creationId xmlns:a16="http://schemas.microsoft.com/office/drawing/2014/main" id="{239DB750-8660-46ED-874D-F29481A0E5DE}"/>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54EED5C8-45A4-43EC-82F4-3B34886DD70F}"/>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6" name="Arrow: Chevron 55">
            <a:extLst>
              <a:ext uri="{FF2B5EF4-FFF2-40B4-BE49-F238E27FC236}">
                <a16:creationId xmlns:a16="http://schemas.microsoft.com/office/drawing/2014/main" id="{B722FB77-267C-4E30-BCF3-5958C60B594F}"/>
              </a:ext>
            </a:extLst>
          </p:cNvPr>
          <p:cNvSpPr/>
          <p:nvPr/>
        </p:nvSpPr>
        <p:spPr bwMode="auto">
          <a:xfrm>
            <a:off x="8569529"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Arrow: Chevron 56">
            <a:extLst>
              <a:ext uri="{FF2B5EF4-FFF2-40B4-BE49-F238E27FC236}">
                <a16:creationId xmlns:a16="http://schemas.microsoft.com/office/drawing/2014/main" id="{C0807417-7182-4467-9BB4-A41B9C490B61}"/>
              </a:ext>
            </a:extLst>
          </p:cNvPr>
          <p:cNvSpPr/>
          <p:nvPr/>
        </p:nvSpPr>
        <p:spPr bwMode="auto">
          <a:xfrm flipH="1">
            <a:off x="8147498"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Send" title="Icon of a paper airplane">
            <a:extLst>
              <a:ext uri="{FF2B5EF4-FFF2-40B4-BE49-F238E27FC236}">
                <a16:creationId xmlns:a16="http://schemas.microsoft.com/office/drawing/2014/main" id="{FA959270-6866-4755-84AD-5B8A97E181DE}"/>
              </a:ext>
            </a:extLst>
          </p:cNvPr>
          <p:cNvSpPr>
            <a:spLocks noChangeAspect="1" noEditPoints="1"/>
          </p:cNvSpPr>
          <p:nvPr/>
        </p:nvSpPr>
        <p:spPr bwMode="auto">
          <a:xfrm>
            <a:off x="6448389" y="2890797"/>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pic>
        <p:nvPicPr>
          <p:cNvPr id="59" name="Graphic 58" descr="Clipboard Partially Checked">
            <a:extLst>
              <a:ext uri="{FF2B5EF4-FFF2-40B4-BE49-F238E27FC236}">
                <a16:creationId xmlns:a16="http://schemas.microsoft.com/office/drawing/2014/main" id="{90B91B46-9628-4467-A12C-11E12ADA86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12913" y="2698865"/>
            <a:ext cx="974148" cy="974148"/>
          </a:xfrm>
          <a:prstGeom prst="rect">
            <a:avLst/>
          </a:prstGeom>
        </p:spPr>
      </p:pic>
    </p:spTree>
    <p:extLst>
      <p:ext uri="{BB962C8B-B14F-4D97-AF65-F5344CB8AC3E}">
        <p14:creationId xmlns:p14="http://schemas.microsoft.com/office/powerpoint/2010/main" val="84600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184555" y="1493957"/>
            <a:ext cx="3598144" cy="2564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184555" y="4058727"/>
            <a:ext cx="3598144" cy="14074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320275" y="1493957"/>
            <a:ext cx="3598144" cy="2564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320275" y="4058727"/>
            <a:ext cx="3598144" cy="14074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55995" y="1493957"/>
            <a:ext cx="3598144" cy="2564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55995" y="4058727"/>
            <a:ext cx="3598144" cy="14074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320275" y="5683941"/>
            <a:ext cx="1577192" cy="67593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215975" y="5806630"/>
            <a:ext cx="553249" cy="553249"/>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028066" y="5895594"/>
            <a:ext cx="960180" cy="3753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324079" y="5972655"/>
            <a:ext cx="1435272" cy="2211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5995" y="5960105"/>
            <a:ext cx="1510827" cy="24629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68157" y="1722725"/>
            <a:ext cx="3117454" cy="452590"/>
          </a:xfrm>
          <a:prstGeom prst="rect">
            <a:avLst/>
          </a:prstGeom>
          <a:noFill/>
          <a:ln>
            <a:noFill/>
            <a:prstDash val="dash"/>
          </a:ln>
        </p:spPr>
        <p:txBody>
          <a:bodyPr wrap="square">
            <a:spAutoFit/>
          </a:bodyPr>
          <a:lstStyle/>
          <a:p>
            <a:pPr defTabSz="896181">
              <a:spcAft>
                <a:spcPts val="1176"/>
              </a:spcAft>
              <a:defRPr/>
            </a:pPr>
            <a:r>
              <a:rPr lang="en-US" sz="2353" dirty="0">
                <a:ln w="3175">
                  <a:noFill/>
                </a:ln>
                <a:solidFill>
                  <a:srgbClr val="50E6FF"/>
                </a:solidFill>
                <a:latin typeface="Segoe UI Semibold"/>
                <a:cs typeface="Segoe UI" pitchFamily="34" charset="0"/>
              </a:rPr>
              <a:t>Agentless 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02015" y="1714456"/>
            <a:ext cx="3113103" cy="452590"/>
          </a:xfrm>
          <a:prstGeom prst="rect">
            <a:avLst/>
          </a:prstGeom>
          <a:noFill/>
          <a:ln>
            <a:noFill/>
            <a:prstDash val="dash"/>
          </a:ln>
        </p:spPr>
        <p:txBody>
          <a:bodyPr wrap="square">
            <a:spAutoFit/>
          </a:bodyPr>
          <a:lstStyle/>
          <a:p>
            <a:pPr defTabSz="896181">
              <a:spcAft>
                <a:spcPts val="1176"/>
              </a:spcAft>
            </a:pPr>
            <a:r>
              <a:rPr lang="en-US" sz="2353" dirty="0">
                <a:ln w="3175">
                  <a:noFill/>
                </a:ln>
                <a:solidFill>
                  <a:srgbClr val="50E6FF"/>
                </a:solidFill>
                <a:latin typeface="Segoe UI Semibold"/>
                <a:cs typeface="Segoe UI" pitchFamily="34" charset="0"/>
              </a:rPr>
              <a:t>Agentless 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403837" y="1726235"/>
            <a:ext cx="3131383" cy="452590"/>
          </a:xfrm>
          <a:prstGeom prst="rect">
            <a:avLst/>
          </a:prstGeom>
          <a:noFill/>
          <a:ln>
            <a:noFill/>
            <a:prstDash val="dash"/>
          </a:ln>
        </p:spPr>
        <p:txBody>
          <a:bodyPr wrap="square">
            <a:spAutoFit/>
          </a:bodyPr>
          <a:lstStyle/>
          <a:p>
            <a:pPr defTabSz="896181">
              <a:spcAft>
                <a:spcPts val="1176"/>
              </a:spcAft>
            </a:pPr>
            <a:r>
              <a:rPr lang="en-US" sz="2353" dirty="0">
                <a:ln w="3175">
                  <a:noFill/>
                </a:ln>
                <a:solidFill>
                  <a:srgbClr val="50E6FF"/>
                </a:solidFill>
                <a:latin typeface="Segoe UI Semibold"/>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68157" y="2251016"/>
            <a:ext cx="3117455" cy="875006"/>
          </a:xfrm>
          <a:prstGeom prst="rect">
            <a:avLst/>
          </a:prstGeom>
          <a:noFill/>
        </p:spPr>
        <p:txBody>
          <a:bodyPr wrap="square" rtlCol="0">
            <a:spAutoFit/>
          </a:bodyPr>
          <a:lstStyle/>
          <a:p>
            <a:pPr defTabSz="896181">
              <a:defRPr/>
            </a:pPr>
            <a:r>
              <a:rPr lang="en-US" sz="1600" b="1" dirty="0">
                <a:solidFill>
                  <a:srgbClr val="FFFFFF"/>
                </a:solidFill>
                <a:latin typeface="Segoe UI"/>
                <a:cs typeface="Segoe UI Semilight" panose="020B0402040204020203" pitchFamily="34" charset="0"/>
              </a:rPr>
              <a:t>Requirements</a:t>
            </a:r>
            <a:r>
              <a:rPr lang="en-US" sz="2353" b="1" dirty="0">
                <a:solidFill>
                  <a:srgbClr val="FFFFFF"/>
                </a:solidFill>
                <a:latin typeface="Segoe UI"/>
                <a:cs typeface="Segoe UI Semilight" panose="020B0402040204020203" pitchFamily="34" charset="0"/>
              </a:rPr>
              <a:t> </a:t>
            </a:r>
          </a:p>
          <a:p>
            <a:pPr marL="161848" indent="-161848" defTabSz="878526">
              <a:buFont typeface="Arial" panose="020B0604020202020204" pitchFamily="34" charset="0"/>
              <a:buChar char="•"/>
            </a:pPr>
            <a:r>
              <a:rPr lang="en-US" sz="1372" dirty="0">
                <a:solidFill>
                  <a:srgbClr val="FFFFFF"/>
                </a:solidFill>
                <a:latin typeface="Segoe UI"/>
                <a:cs typeface="Segoe UI Semilight" panose="020B0402040204020203" pitchFamily="34" charset="0"/>
              </a:rPr>
              <a:t>Uses the Azure Migrate appliance</a:t>
            </a:r>
          </a:p>
          <a:p>
            <a:pPr marL="161848" indent="-161848" defTabSz="878526">
              <a:buFont typeface="Arial" panose="020B0604020202020204" pitchFamily="34" charset="0"/>
              <a:buChar char="•"/>
            </a:pPr>
            <a:r>
              <a:rPr lang="en-US" sz="1372" dirty="0">
                <a:solidFill>
                  <a:srgbClr val="FFFFFF"/>
                </a:solidFill>
                <a:latin typeface="Segoe UI"/>
                <a:cs typeface="Segoe UI Semilight" panose="020B0402040204020203" pitchFamily="34" charset="0"/>
              </a:rPr>
              <a:t>No software on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66188" y="4154087"/>
            <a:ext cx="3217209" cy="547948"/>
          </a:xfrm>
          <a:prstGeom prst="rect">
            <a:avLst/>
          </a:prstGeom>
          <a:noFill/>
        </p:spPr>
        <p:txBody>
          <a:bodyPr wrap="square" rtlCol="0">
            <a:spAutoFit/>
          </a:bodyPr>
          <a:lstStyle/>
          <a:p>
            <a:pPr defTabSz="896181">
              <a:defRPr/>
            </a:pPr>
            <a:r>
              <a:rPr lang="en-US" sz="1600" b="1" dirty="0">
                <a:gradFill>
                  <a:gsLst>
                    <a:gs pos="2917">
                      <a:srgbClr val="1A1A1A"/>
                    </a:gs>
                    <a:gs pos="30000">
                      <a:srgbClr val="1A1A1A"/>
                    </a:gs>
                  </a:gsLst>
                  <a:lin ang="5400000" scaled="0"/>
                </a:gradFill>
                <a:latin typeface="Segoe UI"/>
                <a:cs typeface="Segoe UI Semilight" panose="020B0402040204020203" pitchFamily="34" charset="0"/>
              </a:rPr>
              <a:t>Scale</a:t>
            </a:r>
          </a:p>
          <a:p>
            <a:pPr defTabSz="878526"/>
            <a:r>
              <a:rPr lang="en-US" sz="1372" dirty="0">
                <a:gradFill>
                  <a:gsLst>
                    <a:gs pos="2917">
                      <a:srgbClr val="1A1A1A"/>
                    </a:gs>
                    <a:gs pos="30000">
                      <a:srgbClr val="1A1A1A"/>
                    </a:gs>
                  </a:gsLst>
                  <a:lin ang="5400000" scaled="0"/>
                </a:gradFill>
                <a:latin typeface="Segoe UI"/>
                <a:cs typeface="Segoe UI Semilight" panose="020B0402040204020203" pitchFamily="34" charset="0"/>
              </a:rPr>
              <a:t>300 concurrent replications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533567" y="2251017"/>
            <a:ext cx="3081551" cy="970365"/>
          </a:xfrm>
          <a:prstGeom prst="rect">
            <a:avLst/>
          </a:prstGeom>
          <a:noFill/>
        </p:spPr>
        <p:txBody>
          <a:bodyPr wrap="square" rtlCol="0">
            <a:spAutoFit/>
          </a:bodyPr>
          <a:lstStyle/>
          <a:p>
            <a:pPr defTabSz="896181">
              <a:defRPr/>
            </a:pPr>
            <a:r>
              <a:rPr lang="en-US" sz="1600" b="1" dirty="0">
                <a:solidFill>
                  <a:srgbClr val="FFFFFF"/>
                </a:solidFill>
                <a:latin typeface="Segoe UI"/>
                <a:cs typeface="Segoe UI Semilight" panose="020B0402040204020203" pitchFamily="34" charset="0"/>
              </a:rPr>
              <a:t>Requirements </a:t>
            </a:r>
          </a:p>
          <a:p>
            <a:pPr marL="161848" indent="-161848" defTabSz="878526">
              <a:buFont typeface="Arial" panose="020B0604020202020204" pitchFamily="34" charset="0"/>
              <a:buChar char="•"/>
              <a:defRPr/>
            </a:pPr>
            <a:r>
              <a:rPr lang="en-US" sz="1372" dirty="0">
                <a:solidFill>
                  <a:srgbClr val="FFFFFF"/>
                </a:solidFill>
                <a:latin typeface="Segoe UI"/>
                <a:cs typeface="Segoe UI Semilight" panose="020B0402040204020203" pitchFamily="34" charset="0"/>
              </a:rPr>
              <a:t>Uses Hyper-V Replication Provider installed on hosts</a:t>
            </a:r>
          </a:p>
          <a:p>
            <a:pPr marL="161848" indent="-161848" defTabSz="878526">
              <a:buFont typeface="Arial" panose="020B0604020202020204" pitchFamily="34" charset="0"/>
              <a:buChar char="•"/>
              <a:defRPr/>
            </a:pPr>
            <a:r>
              <a:rPr lang="en-US" sz="1372" dirty="0">
                <a:solidFill>
                  <a:srgbClr val="FFFFFF"/>
                </a:solidFill>
                <a:latin typeface="Segoe UI"/>
                <a:cs typeface="Segoe UI Semilight" panose="020B0402040204020203" pitchFamily="34" charset="0"/>
              </a:rPr>
              <a:t>No software on VMs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519636" y="4154087"/>
            <a:ext cx="2762544" cy="759156"/>
          </a:xfrm>
          <a:prstGeom prst="rect">
            <a:avLst/>
          </a:prstGeom>
          <a:noFill/>
        </p:spPr>
        <p:txBody>
          <a:bodyPr wrap="square" rtlCol="0">
            <a:spAutoFit/>
          </a:bodyPr>
          <a:lstStyle>
            <a:defPPr>
              <a:defRPr lang="en-US"/>
            </a:defPPr>
            <a:lvl1pPr lvl="0" defTabSz="914191">
              <a:defRPr sz="1632" b="1">
                <a:gradFill>
                  <a:gsLst>
                    <a:gs pos="2917">
                      <a:srgbClr val="1A1A1A"/>
                    </a:gs>
                    <a:gs pos="30000">
                      <a:srgbClr val="1A1A1A"/>
                    </a:gs>
                  </a:gsLst>
                  <a:lin ang="5400000" scaled="0"/>
                </a:gradFill>
                <a:cs typeface="Segoe UI Semilight" panose="020B0402040204020203" pitchFamily="34" charset="0"/>
              </a:defRPr>
            </a:lvl1pPr>
          </a:lstStyle>
          <a:p>
            <a:pPr defTabSz="896181"/>
            <a:r>
              <a:rPr lang="en-US" sz="1600" dirty="0">
                <a:latin typeface="Segoe UI"/>
              </a:rPr>
              <a:t>Scale</a:t>
            </a:r>
          </a:p>
          <a:p>
            <a:pPr defTabSz="878526"/>
            <a:r>
              <a:rPr lang="en-US" sz="1372" b="0" dirty="0">
                <a:latin typeface="Segoe UI"/>
              </a:rPr>
              <a:t>Limited by space available on Hyper-V hosts</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403837" y="2251016"/>
            <a:ext cx="3081551" cy="1392782"/>
          </a:xfrm>
          <a:prstGeom prst="rect">
            <a:avLst/>
          </a:prstGeom>
          <a:noFill/>
        </p:spPr>
        <p:txBody>
          <a:bodyPr wrap="square" rtlCol="0">
            <a:spAutoFit/>
          </a:bodyPr>
          <a:lstStyle/>
          <a:p>
            <a:pPr defTabSz="896181">
              <a:defRPr/>
            </a:pPr>
            <a:r>
              <a:rPr lang="en-US" sz="1600" b="1" dirty="0">
                <a:solidFill>
                  <a:srgbClr val="FFFFFF"/>
                </a:solidFill>
                <a:latin typeface="Segoe UI"/>
                <a:cs typeface="Segoe UI Semilight" panose="020B0402040204020203" pitchFamily="34" charset="0"/>
              </a:rPr>
              <a:t>Requirements</a:t>
            </a:r>
          </a:p>
          <a:p>
            <a:pPr marL="161848" indent="-161848" defTabSz="878526">
              <a:buFont typeface="Arial" panose="020B0604020202020204" pitchFamily="34" charset="0"/>
              <a:buChar char="•"/>
              <a:defRPr/>
            </a:pPr>
            <a:r>
              <a:rPr lang="en-US" sz="1372" dirty="0">
                <a:solidFill>
                  <a:srgbClr val="FFFFFF"/>
                </a:solidFill>
                <a:latin typeface="Segoe UI"/>
                <a:cs typeface="Segoe UI Semilight" panose="020B0402040204020203" pitchFamily="34" charset="0"/>
              </a:rPr>
              <a:t>Uses replication appliance (configuration &amp; process server) installed on dedicated machine</a:t>
            </a:r>
          </a:p>
          <a:p>
            <a:pPr marL="161848" indent="-161848" defTabSz="878526">
              <a:buFont typeface="Arial" panose="020B0604020202020204" pitchFamily="34" charset="0"/>
              <a:buChar char="•"/>
              <a:defRPr/>
            </a:pPr>
            <a:r>
              <a:rPr lang="en-US" sz="1372" dirty="0">
                <a:solidFill>
                  <a:srgbClr val="FFFFFF"/>
                </a:solidFill>
                <a:latin typeface="Segoe UI"/>
                <a:cs typeface="Segoe UI Semilight" panose="020B0402040204020203" pitchFamily="34" charset="0"/>
              </a:rPr>
              <a:t>Uses mobility service installed on servers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444825" y="4154087"/>
            <a:ext cx="3160395" cy="1060883"/>
          </a:xfrm>
          <a:prstGeom prst="rect">
            <a:avLst/>
          </a:prstGeom>
          <a:noFill/>
        </p:spPr>
        <p:txBody>
          <a:bodyPr wrap="square" rtlCol="0">
            <a:spAutoFit/>
          </a:bodyPr>
          <a:lstStyle/>
          <a:p>
            <a:pPr defTabSz="896181">
              <a:defRPr/>
            </a:pPr>
            <a:r>
              <a:rPr lang="en-US" sz="1600" b="1" dirty="0">
                <a:gradFill>
                  <a:gsLst>
                    <a:gs pos="2917">
                      <a:srgbClr val="1A1A1A"/>
                    </a:gs>
                    <a:gs pos="30000">
                      <a:srgbClr val="1A1A1A"/>
                    </a:gs>
                  </a:gsLst>
                  <a:lin ang="5400000" scaled="0"/>
                </a:gradFill>
                <a:latin typeface="Segoe UI"/>
                <a:cs typeface="Segoe UI Semilight" panose="020B0402040204020203" pitchFamily="34" charset="0"/>
              </a:rPr>
              <a:t>Scale</a:t>
            </a:r>
          </a:p>
          <a:p>
            <a:pPr marL="10893" defTabSz="896181">
              <a:defRPr/>
            </a:pPr>
            <a:r>
              <a:rPr lang="en-US" sz="1372" dirty="0">
                <a:gradFill>
                  <a:gsLst>
                    <a:gs pos="2917">
                      <a:srgbClr val="1A1A1A"/>
                    </a:gs>
                    <a:gs pos="30000">
                      <a:srgbClr val="1A1A1A"/>
                    </a:gs>
                  </a:gsLst>
                  <a:lin ang="5400000" scaled="0"/>
                </a:gradFill>
                <a:latin typeface="Segoe UI"/>
                <a:cs typeface="Segoe UI Semilight" panose="020B0402040204020203" pitchFamily="34" charset="0"/>
              </a:rPr>
              <a:t>Scale out with additional Process server</a:t>
            </a:r>
          </a:p>
          <a:p>
            <a:pPr marL="10893" defTabSz="896181">
              <a:defRPr/>
            </a:pPr>
            <a:r>
              <a:rPr lang="en-US" sz="980" i="1" dirty="0">
                <a:solidFill>
                  <a:srgbClr val="75757A"/>
                </a:solidFill>
                <a:latin typeface="Segoe UI"/>
                <a:cs typeface="Segoe UI Semilight" panose="020B0402040204020203" pitchFamily="34" charset="0"/>
              </a:rPr>
              <a:t>*This method can also be used to migrate VMware or Hyper-V servers by treating them as physical servers</a:t>
            </a:r>
            <a:endParaRPr lang="en-US" sz="980" dirty="0">
              <a:solidFill>
                <a:srgbClr val="75757A"/>
              </a:solidFill>
              <a:latin typeface="Segoe UI"/>
              <a:cs typeface="Segoe UI Semilight" panose="020B0402040204020203"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589825" y="442548"/>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384"/>
            <a:endParaRPr lang="en-US" sz="2745" dirty="0">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55995" y="433143"/>
            <a:ext cx="11303917" cy="813704"/>
          </a:xfrm>
        </p:spPr>
        <p:txBody>
          <a:bodyPr/>
          <a:lstStyle/>
          <a:p>
            <a:pPr lvl="0"/>
            <a:r>
              <a:rPr lang="en-US" dirty="0"/>
              <a:t>Migration: Scenarios</a:t>
            </a:r>
          </a:p>
        </p:txBody>
      </p:sp>
      <p:sp>
        <p:nvSpPr>
          <p:cNvPr id="3" name="bk object 17">
            <a:extLst>
              <a:ext uri="{FF2B5EF4-FFF2-40B4-BE49-F238E27FC236}">
                <a16:creationId xmlns:a16="http://schemas.microsoft.com/office/drawing/2014/main" id="{01B0CB34-A136-4155-AE7F-40CBDEC02FC2}"/>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4" name="TextBox 3">
            <a:extLst>
              <a:ext uri="{FF2B5EF4-FFF2-40B4-BE49-F238E27FC236}">
                <a16:creationId xmlns:a16="http://schemas.microsoft.com/office/drawing/2014/main" id="{0EFFEB9C-0F1C-4F6F-B2B3-731BC843D0A2}"/>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41324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681960" y="3935745"/>
            <a:ext cx="5245383" cy="51445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81" fontAlgn="base">
              <a:spcBef>
                <a:spcPct val="0"/>
              </a:spcBef>
              <a:spcAft>
                <a:spcPct val="0"/>
              </a:spcAft>
              <a:buSzTx/>
              <a:buNone/>
            </a:pPr>
            <a:r>
              <a:rPr lang="en-US" altLang="en-US" sz="1372" dirty="0">
                <a:solidFill>
                  <a:srgbClr val="0070C0"/>
                </a:solidFill>
                <a:latin typeface="Segoe UI"/>
              </a:rPr>
              <a:t>Deploy Hyper-V Replication Provider </a:t>
            </a:r>
            <a:r>
              <a:rPr lang="en-US" altLang="en-US" sz="1372" dirty="0">
                <a:solidFill>
                  <a:prstClr val="black"/>
                </a:solidFill>
                <a:latin typeface="Segoe UI"/>
              </a:rPr>
              <a:t>on Hyper-V host</a:t>
            </a:r>
          </a:p>
          <a:p>
            <a:pPr marL="0" indent="0" defTabSz="896181" fontAlgn="base">
              <a:spcBef>
                <a:spcPct val="0"/>
              </a:spcBef>
              <a:spcAft>
                <a:spcPct val="0"/>
              </a:spcAft>
              <a:buSzTx/>
              <a:buNone/>
            </a:pPr>
            <a:endParaRPr lang="en-US" altLang="en-US" sz="1372" dirty="0">
              <a:solidFill>
                <a:srgbClr val="0070C0"/>
              </a:solidFill>
              <a:latin typeface="Segoe UI"/>
            </a:endParaRPr>
          </a:p>
          <a:p>
            <a:pPr marL="0" indent="0" defTabSz="896181" fontAlgn="base">
              <a:spcBef>
                <a:spcPct val="0"/>
              </a:spcBef>
              <a:spcAft>
                <a:spcPct val="0"/>
              </a:spcAft>
              <a:buSzTx/>
              <a:buNone/>
            </a:pPr>
            <a:r>
              <a:rPr lang="en-US" altLang="en-US" sz="1372" dirty="0">
                <a:solidFill>
                  <a:srgbClr val="0070C0"/>
                </a:solidFill>
                <a:latin typeface="Segoe UI"/>
              </a:rPr>
              <a:t>Start replicating </a:t>
            </a:r>
            <a:r>
              <a:rPr lang="en-US" altLang="en-US" sz="1372" dirty="0">
                <a:gradFill>
                  <a:gsLst>
                    <a:gs pos="2917">
                      <a:srgbClr val="1A1A1A"/>
                    </a:gs>
                    <a:gs pos="30000">
                      <a:srgbClr val="1A1A1A"/>
                    </a:gs>
                  </a:gsLst>
                  <a:lin ang="5400000" scaled="0"/>
                </a:gradFill>
                <a:latin typeface="Segoe UI"/>
              </a:rPr>
              <a:t>your Windows and Linux servers using Azure Migrate: Server Migration </a:t>
            </a:r>
          </a:p>
          <a:p>
            <a:pPr marL="0" indent="0" defTabSz="896181" fontAlgn="base">
              <a:spcBef>
                <a:spcPct val="0"/>
              </a:spcBef>
              <a:spcAft>
                <a:spcPct val="0"/>
              </a:spcAft>
              <a:buSzTx/>
              <a:buNone/>
            </a:pPr>
            <a:endParaRPr lang="en-US" altLang="en-US" sz="1372" dirty="0">
              <a:gradFill>
                <a:gsLst>
                  <a:gs pos="2917">
                    <a:srgbClr val="1A1A1A"/>
                  </a:gs>
                  <a:gs pos="30000">
                    <a:srgbClr val="1A1A1A"/>
                  </a:gs>
                </a:gsLst>
                <a:lin ang="5400000" scaled="0"/>
              </a:gradFill>
              <a:latin typeface="Segoe UI"/>
            </a:endParaRPr>
          </a:p>
          <a:p>
            <a:pPr marL="0" indent="0" defTabSz="896181" fontAlgn="base">
              <a:spcBef>
                <a:spcPct val="0"/>
              </a:spcBef>
              <a:spcAft>
                <a:spcPct val="0"/>
              </a:spcAft>
              <a:buSzTx/>
              <a:buNone/>
            </a:pPr>
            <a:r>
              <a:rPr lang="en-US" altLang="en-US" sz="1372" dirty="0">
                <a:solidFill>
                  <a:srgbClr val="0070C0"/>
                </a:solidFill>
                <a:latin typeface="Segoe UI"/>
              </a:rPr>
              <a:t>The Hyper-V Replication Provider orchestrates </a:t>
            </a:r>
            <a:r>
              <a:rPr lang="en-US" altLang="en-US" sz="1372" dirty="0">
                <a:solidFill>
                  <a:prstClr val="black"/>
                </a:solidFill>
                <a:latin typeface="Segoe UI"/>
              </a:rPr>
              <a:t>the replication of your VM data to your Azure subscription</a:t>
            </a:r>
          </a:p>
          <a:p>
            <a:pPr marL="0" indent="0" defTabSz="896181" fontAlgn="base">
              <a:spcBef>
                <a:spcPct val="0"/>
              </a:spcBef>
              <a:spcAft>
                <a:spcPct val="0"/>
              </a:spcAft>
              <a:buSzTx/>
              <a:buNone/>
            </a:pPr>
            <a:endParaRPr lang="en-US" altLang="en-US" sz="1372" dirty="0">
              <a:gradFill>
                <a:gsLst>
                  <a:gs pos="2917">
                    <a:srgbClr val="1A1A1A"/>
                  </a:gs>
                  <a:gs pos="30000">
                    <a:srgbClr val="1A1A1A"/>
                  </a:gs>
                </a:gsLst>
                <a:lin ang="5400000" scaled="0"/>
              </a:gradFill>
              <a:latin typeface="Segoe UI"/>
            </a:endParaRPr>
          </a:p>
          <a:p>
            <a:pPr marL="0" indent="0" defTabSz="896181" fontAlgn="base">
              <a:spcBef>
                <a:spcPct val="0"/>
              </a:spcBef>
              <a:spcAft>
                <a:spcPct val="0"/>
              </a:spcAft>
              <a:buSzTx/>
              <a:buNone/>
            </a:pPr>
            <a:r>
              <a:rPr lang="en-US" altLang="en-US" sz="1372" dirty="0">
                <a:solidFill>
                  <a:srgbClr val="0070C0"/>
                </a:solidFill>
                <a:latin typeface="Segoe UI"/>
              </a:rPr>
              <a:t>Perform test migrations </a:t>
            </a:r>
            <a:r>
              <a:rPr lang="en-US" altLang="en-US" sz="1372" dirty="0">
                <a:gradFill>
                  <a:gsLst>
                    <a:gs pos="2917">
                      <a:srgbClr val="1A1A1A"/>
                    </a:gs>
                    <a:gs pos="30000">
                      <a:srgbClr val="1A1A1A"/>
                    </a:gs>
                  </a:gsLst>
                  <a:lin ang="5400000" scaled="0"/>
                </a:gradFill>
                <a:latin typeface="Segoe UI"/>
              </a:rPr>
              <a:t>to a sandbox environment with no impact to production to validate migration</a:t>
            </a:r>
          </a:p>
          <a:p>
            <a:pPr marL="0" indent="0" defTabSz="896181" fontAlgn="base">
              <a:spcBef>
                <a:spcPct val="0"/>
              </a:spcBef>
              <a:spcAft>
                <a:spcPct val="0"/>
              </a:spcAft>
              <a:buSzTx/>
              <a:buNone/>
            </a:pPr>
            <a:endParaRPr lang="en-US" altLang="en-US" sz="1372" dirty="0">
              <a:gradFill>
                <a:gsLst>
                  <a:gs pos="2917">
                    <a:srgbClr val="1A1A1A"/>
                  </a:gs>
                  <a:gs pos="30000">
                    <a:srgbClr val="1A1A1A"/>
                  </a:gs>
                </a:gsLst>
                <a:lin ang="5400000" scaled="0"/>
              </a:gradFill>
              <a:latin typeface="Segoe UI"/>
            </a:endParaRPr>
          </a:p>
          <a:p>
            <a:pPr marL="0" indent="0" defTabSz="896181" fontAlgn="base">
              <a:spcBef>
                <a:spcPct val="0"/>
              </a:spcBef>
              <a:spcAft>
                <a:spcPct val="0"/>
              </a:spcAft>
              <a:buSzTx/>
              <a:buNone/>
            </a:pPr>
            <a:r>
              <a:rPr lang="en-US" altLang="en-US" sz="1372" dirty="0">
                <a:solidFill>
                  <a:srgbClr val="0070C0"/>
                </a:solidFill>
                <a:latin typeface="Segoe UI"/>
              </a:rPr>
              <a:t>Migrate to Azure </a:t>
            </a:r>
            <a:r>
              <a:rPr lang="en-US" altLang="en-US" sz="1372" dirty="0">
                <a:gradFill>
                  <a:gsLst>
                    <a:gs pos="2917">
                      <a:srgbClr val="1A1A1A"/>
                    </a:gs>
                    <a:gs pos="30000">
                      <a:srgbClr val="1A1A1A"/>
                    </a:gs>
                  </a:gsLst>
                  <a:lin ang="5400000" scaled="0"/>
                </a:gradFill>
                <a:latin typeface="Segoe UI"/>
              </a:rPr>
              <a:t>with zero data-loss and minimal downtime</a:t>
            </a:r>
          </a:p>
          <a:p>
            <a:pPr marL="228556" indent="-228556" defTabSz="932563"/>
            <a:endParaRPr lang="en-US" sz="2200" dirty="0">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368603" y="5442219"/>
            <a:ext cx="1693627" cy="725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589825" y="1131309"/>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14225">
              <a:lnSpc>
                <a:spcPct val="100000"/>
              </a:lnSpc>
              <a:spcBef>
                <a:spcPts val="0"/>
              </a:spcBef>
              <a:defRPr/>
            </a:pPr>
            <a:endParaRPr lang="en-US" sz="2745" i="1" dirty="0">
              <a:solidFill>
                <a:prstClr val="black"/>
              </a:solidFill>
              <a:latin typeface="Segoe UI"/>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324224" y="487"/>
            <a:ext cx="5867777" cy="685702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47332" y="1861932"/>
            <a:ext cx="2071100" cy="2069512"/>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035513" y="856719"/>
            <a:ext cx="4592072" cy="514456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81" fontAlgn="base">
              <a:spcBef>
                <a:spcPct val="0"/>
              </a:spcBef>
              <a:spcAft>
                <a:spcPct val="0"/>
              </a:spcAft>
              <a:buSzTx/>
              <a:buNone/>
            </a:pPr>
            <a:r>
              <a:rPr lang="en-US" altLang="en-US" sz="1765" dirty="0">
                <a:solidFill>
                  <a:srgbClr val="0070C0"/>
                </a:solidFill>
                <a:latin typeface="Segoe UI"/>
              </a:rPr>
              <a:t>Deploy Replication appliance (also known as configuration server) </a:t>
            </a:r>
            <a:r>
              <a:rPr lang="en-US" altLang="en-US" sz="1765" dirty="0">
                <a:solidFill>
                  <a:prstClr val="black"/>
                </a:solidFill>
                <a:latin typeface="Segoe UI"/>
              </a:rPr>
              <a:t>in your source environment</a:t>
            </a:r>
          </a:p>
          <a:p>
            <a:pPr marL="0" indent="0" defTabSz="896181" fontAlgn="base">
              <a:spcBef>
                <a:spcPct val="0"/>
              </a:spcBef>
              <a:spcAft>
                <a:spcPct val="0"/>
              </a:spcAft>
              <a:buSzTx/>
              <a:buNone/>
            </a:pPr>
            <a:endParaRPr lang="en-US" altLang="en-US" sz="1765" dirty="0">
              <a:solidFill>
                <a:srgbClr val="0070C0"/>
              </a:solidFill>
              <a:latin typeface="Segoe UI"/>
            </a:endParaRPr>
          </a:p>
          <a:p>
            <a:pPr marL="0" indent="0" defTabSz="896181" fontAlgn="base">
              <a:spcBef>
                <a:spcPct val="0"/>
              </a:spcBef>
              <a:spcAft>
                <a:spcPct val="0"/>
              </a:spcAft>
              <a:buSzTx/>
              <a:buNone/>
            </a:pPr>
            <a:r>
              <a:rPr lang="en-US" altLang="en-US" sz="1765" dirty="0">
                <a:solidFill>
                  <a:srgbClr val="0070C0"/>
                </a:solidFill>
                <a:latin typeface="Segoe UI"/>
              </a:rPr>
              <a:t>Install Mobility Service </a:t>
            </a:r>
            <a:r>
              <a:rPr lang="en-US" altLang="en-US" sz="1765" dirty="0">
                <a:solidFill>
                  <a:prstClr val="black"/>
                </a:solidFill>
                <a:latin typeface="Segoe UI"/>
              </a:rPr>
              <a:t>on the servers to be migrated</a:t>
            </a:r>
          </a:p>
          <a:p>
            <a:pPr marL="0" indent="0" defTabSz="896181" fontAlgn="base">
              <a:spcBef>
                <a:spcPct val="0"/>
              </a:spcBef>
              <a:spcAft>
                <a:spcPct val="0"/>
              </a:spcAft>
              <a:buSzTx/>
              <a:buNone/>
            </a:pPr>
            <a:endParaRPr lang="en-US" altLang="en-US" sz="1765" dirty="0">
              <a:solidFill>
                <a:srgbClr val="0070C0"/>
              </a:solidFill>
              <a:latin typeface="Segoe UI"/>
            </a:endParaRPr>
          </a:p>
          <a:p>
            <a:pPr marL="0" indent="0" defTabSz="896181" fontAlgn="base">
              <a:spcBef>
                <a:spcPct val="0"/>
              </a:spcBef>
              <a:spcAft>
                <a:spcPct val="0"/>
              </a:spcAft>
              <a:buSzTx/>
              <a:buNone/>
            </a:pPr>
            <a:r>
              <a:rPr lang="en-US" altLang="en-US" sz="1765" dirty="0">
                <a:solidFill>
                  <a:srgbClr val="0070C0"/>
                </a:solidFill>
                <a:latin typeface="Segoe UI"/>
              </a:rPr>
              <a:t>Start replicating </a:t>
            </a:r>
            <a:r>
              <a:rPr lang="en-US" altLang="en-US" sz="1765" dirty="0">
                <a:gradFill>
                  <a:gsLst>
                    <a:gs pos="2917">
                      <a:srgbClr val="1A1A1A"/>
                    </a:gs>
                    <a:gs pos="30000">
                      <a:srgbClr val="1A1A1A"/>
                    </a:gs>
                  </a:gsLst>
                  <a:lin ang="5400000" scaled="0"/>
                </a:gradFill>
                <a:latin typeface="Segoe UI"/>
              </a:rPr>
              <a:t>your Windows and Linux servers using Azure Migrate: Server Migration </a:t>
            </a:r>
          </a:p>
          <a:p>
            <a:pPr marL="0" indent="0" defTabSz="896181" fontAlgn="base">
              <a:spcBef>
                <a:spcPct val="0"/>
              </a:spcBef>
              <a:spcAft>
                <a:spcPct val="0"/>
              </a:spcAft>
              <a:buSzTx/>
              <a:buNone/>
            </a:pPr>
            <a:endParaRPr lang="en-US" altLang="en-US" sz="1765" dirty="0">
              <a:gradFill>
                <a:gsLst>
                  <a:gs pos="2917">
                    <a:srgbClr val="1A1A1A"/>
                  </a:gs>
                  <a:gs pos="30000">
                    <a:srgbClr val="1A1A1A"/>
                  </a:gs>
                </a:gsLst>
                <a:lin ang="5400000" scaled="0"/>
              </a:gradFill>
              <a:latin typeface="Segoe UI"/>
            </a:endParaRPr>
          </a:p>
          <a:p>
            <a:pPr marL="0" indent="0" defTabSz="896181" fontAlgn="base">
              <a:spcBef>
                <a:spcPct val="0"/>
              </a:spcBef>
              <a:spcAft>
                <a:spcPct val="0"/>
              </a:spcAft>
              <a:buSzTx/>
              <a:buNone/>
            </a:pPr>
            <a:r>
              <a:rPr lang="en-US" altLang="en-US" sz="1765" dirty="0">
                <a:solidFill>
                  <a:srgbClr val="0070C0"/>
                </a:solidFill>
                <a:latin typeface="Segoe UI"/>
              </a:rPr>
              <a:t>Replication appliance orchestrates </a:t>
            </a:r>
            <a:r>
              <a:rPr lang="en-US" altLang="en-US" sz="1765" dirty="0">
                <a:gradFill>
                  <a:gsLst>
                    <a:gs pos="2917">
                      <a:srgbClr val="1A1A1A"/>
                    </a:gs>
                    <a:gs pos="30000">
                      <a:srgbClr val="1A1A1A"/>
                    </a:gs>
                  </a:gsLst>
                  <a:lin ang="5400000" scaled="0"/>
                </a:gradFill>
                <a:latin typeface="Segoe UI"/>
              </a:rPr>
              <a:t>the replication of your VM data to your Azure subscription</a:t>
            </a:r>
          </a:p>
          <a:p>
            <a:pPr marL="0" indent="0" defTabSz="896181" fontAlgn="base">
              <a:spcBef>
                <a:spcPct val="0"/>
              </a:spcBef>
              <a:spcAft>
                <a:spcPct val="0"/>
              </a:spcAft>
              <a:buSzTx/>
              <a:buNone/>
            </a:pPr>
            <a:endParaRPr lang="en-US" altLang="en-US" sz="1765" dirty="0">
              <a:gradFill>
                <a:gsLst>
                  <a:gs pos="2917">
                    <a:srgbClr val="1A1A1A"/>
                  </a:gs>
                  <a:gs pos="30000">
                    <a:srgbClr val="1A1A1A"/>
                  </a:gs>
                </a:gsLst>
                <a:lin ang="5400000" scaled="0"/>
              </a:gradFill>
              <a:latin typeface="Segoe UI"/>
            </a:endParaRPr>
          </a:p>
          <a:p>
            <a:pPr marL="0" indent="0" defTabSz="896181" fontAlgn="base">
              <a:spcBef>
                <a:spcPct val="0"/>
              </a:spcBef>
              <a:spcAft>
                <a:spcPct val="0"/>
              </a:spcAft>
              <a:buSzTx/>
              <a:buNone/>
            </a:pPr>
            <a:r>
              <a:rPr lang="en-US" altLang="en-US" sz="1765" dirty="0">
                <a:solidFill>
                  <a:srgbClr val="0070C0"/>
                </a:solidFill>
                <a:latin typeface="Segoe UI"/>
              </a:rPr>
              <a:t>Perform test migrations </a:t>
            </a:r>
            <a:r>
              <a:rPr lang="en-US" altLang="en-US" sz="1765" dirty="0">
                <a:gradFill>
                  <a:gsLst>
                    <a:gs pos="2917">
                      <a:srgbClr val="1A1A1A"/>
                    </a:gs>
                    <a:gs pos="30000">
                      <a:srgbClr val="1A1A1A"/>
                    </a:gs>
                  </a:gsLst>
                  <a:lin ang="5400000" scaled="0"/>
                </a:gradFill>
                <a:latin typeface="Segoe UI"/>
              </a:rPr>
              <a:t>to a sandbox environment with no impact to production to validate migration</a:t>
            </a:r>
          </a:p>
          <a:p>
            <a:pPr marL="0" indent="0" defTabSz="896181" fontAlgn="base">
              <a:spcBef>
                <a:spcPct val="0"/>
              </a:spcBef>
              <a:spcAft>
                <a:spcPct val="0"/>
              </a:spcAft>
              <a:buSzTx/>
              <a:buNone/>
            </a:pPr>
            <a:endParaRPr lang="en-US" altLang="en-US" sz="1765" dirty="0">
              <a:gradFill>
                <a:gsLst>
                  <a:gs pos="2917">
                    <a:srgbClr val="1A1A1A"/>
                  </a:gs>
                  <a:gs pos="30000">
                    <a:srgbClr val="1A1A1A"/>
                  </a:gs>
                </a:gsLst>
                <a:lin ang="5400000" scaled="0"/>
              </a:gradFill>
              <a:latin typeface="Segoe UI"/>
            </a:endParaRPr>
          </a:p>
          <a:p>
            <a:pPr marL="0" indent="0" defTabSz="896181" fontAlgn="base">
              <a:spcBef>
                <a:spcPct val="0"/>
              </a:spcBef>
              <a:spcAft>
                <a:spcPct val="0"/>
              </a:spcAft>
              <a:buSzTx/>
              <a:buNone/>
            </a:pPr>
            <a:r>
              <a:rPr lang="en-US" altLang="en-US" sz="1765" dirty="0">
                <a:solidFill>
                  <a:srgbClr val="0070C0"/>
                </a:solidFill>
                <a:latin typeface="Segoe UI"/>
              </a:rPr>
              <a:t>Migrate </a:t>
            </a:r>
            <a:r>
              <a:rPr lang="en-US" altLang="en-US" sz="1765" dirty="0">
                <a:gradFill>
                  <a:gsLst>
                    <a:gs pos="2917">
                      <a:srgbClr val="1A1A1A"/>
                    </a:gs>
                    <a:gs pos="30000">
                      <a:srgbClr val="1A1A1A"/>
                    </a:gs>
                  </a:gsLst>
                  <a:lin ang="5400000" scaled="0"/>
                </a:gradFill>
                <a:latin typeface="Segoe UI"/>
              </a:rPr>
              <a:t>with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035513" y="1665716"/>
            <a:ext cx="4592072"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035513" y="2495053"/>
            <a:ext cx="4592072"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035513" y="3585395"/>
            <a:ext cx="4592072"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035513" y="4623778"/>
            <a:ext cx="4592072"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491847" y="2454311"/>
            <a:ext cx="1322884" cy="578051"/>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62171" y="2454311"/>
            <a:ext cx="1322884" cy="578051"/>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1560" y="3073058"/>
            <a:ext cx="1732598" cy="432055"/>
          </a:xfrm>
          <a:prstGeom prst="rect">
            <a:avLst/>
          </a:prstGeom>
          <a:noFill/>
        </p:spPr>
        <p:txBody>
          <a:bodyPr wrap="square" lIns="179259" tIns="143407" rIns="179259" bIns="143407" rtlCol="0">
            <a:spAutoFit/>
          </a:bodyPr>
          <a:lstStyle/>
          <a:p>
            <a:pPr defTabSz="914225">
              <a:lnSpc>
                <a:spcPct val="90000"/>
              </a:lnSpc>
              <a:spcAft>
                <a:spcPts val="588"/>
              </a:spcAft>
            </a:pPr>
            <a:r>
              <a:rPr lang="en-US" sz="1028" dirty="0">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1560" y="2327386"/>
            <a:ext cx="1641879" cy="1177727"/>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5A5CEAEF-2CFC-5444-80E7-D6BD1F5BC57D}"/>
              </a:ext>
            </a:extLst>
          </p:cNvPr>
          <p:cNvCxnSpPr>
            <a:cxnSpLocks/>
          </p:cNvCxnSpPr>
          <p:nvPr/>
        </p:nvCxnSpPr>
        <p:spPr>
          <a:xfrm>
            <a:off x="7035513" y="5697404"/>
            <a:ext cx="4592072" cy="0"/>
          </a:xfrm>
          <a:prstGeom prst="line">
            <a:avLst/>
          </a:prstGeom>
          <a:noFill/>
          <a:ln w="12700" cap="flat" cmpd="sng" algn="ctr">
            <a:solidFill>
              <a:schemeClr val="bg1">
                <a:lumMod val="75000"/>
              </a:schemeClr>
            </a:solidFill>
            <a:prstDash val="solid"/>
            <a:headEnd type="none"/>
            <a:tailEnd type="none"/>
          </a:ln>
          <a:effectLst/>
        </p:spPr>
      </p:cxnSp>
      <p:grpSp>
        <p:nvGrpSpPr>
          <p:cNvPr id="43" name="Group 12">
            <a:extLst>
              <a:ext uri="{FF2B5EF4-FFF2-40B4-BE49-F238E27FC236}">
                <a16:creationId xmlns:a16="http://schemas.microsoft.com/office/drawing/2014/main" id="{1375FA1D-387A-8442-B567-CCFFF9473EDA}"/>
              </a:ext>
            </a:extLst>
          </p:cNvPr>
          <p:cNvGrpSpPr>
            <a:grpSpLocks noChangeAspect="1"/>
          </p:cNvGrpSpPr>
          <p:nvPr/>
        </p:nvGrpSpPr>
        <p:grpSpPr bwMode="auto">
          <a:xfrm>
            <a:off x="2881461" y="3961312"/>
            <a:ext cx="647462" cy="644395"/>
            <a:chOff x="1297" y="2230"/>
            <a:chExt cx="633" cy="630"/>
          </a:xfrm>
        </p:grpSpPr>
        <p:sp>
          <p:nvSpPr>
            <p:cNvPr id="44" name="Freeform 13">
              <a:extLst>
                <a:ext uri="{FF2B5EF4-FFF2-40B4-BE49-F238E27FC236}">
                  <a16:creationId xmlns:a16="http://schemas.microsoft.com/office/drawing/2014/main" id="{EF7A3CB0-C955-4F47-AD71-69037857F54E}"/>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Freeform 14">
              <a:extLst>
                <a:ext uri="{FF2B5EF4-FFF2-40B4-BE49-F238E27FC236}">
                  <a16:creationId xmlns:a16="http://schemas.microsoft.com/office/drawing/2014/main" id="{09CF4582-4C7B-B94B-9EEA-113FC7CF633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Freeform 15">
              <a:extLst>
                <a:ext uri="{FF2B5EF4-FFF2-40B4-BE49-F238E27FC236}">
                  <a16:creationId xmlns:a16="http://schemas.microsoft.com/office/drawing/2014/main" id="{8873EFDA-12EC-BB49-8CD5-D3BEDDBA6418}"/>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Freeform 16">
              <a:extLst>
                <a:ext uri="{FF2B5EF4-FFF2-40B4-BE49-F238E27FC236}">
                  <a16:creationId xmlns:a16="http://schemas.microsoft.com/office/drawing/2014/main" id="{B48F76AB-B94B-7145-8C8E-B6596729DC06}"/>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Freeform 17">
              <a:extLst>
                <a:ext uri="{FF2B5EF4-FFF2-40B4-BE49-F238E27FC236}">
                  <a16:creationId xmlns:a16="http://schemas.microsoft.com/office/drawing/2014/main" id="{B1A1C6EA-3015-344D-9AD4-89780667D70F}"/>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60" name="Group 59">
            <a:extLst>
              <a:ext uri="{FF2B5EF4-FFF2-40B4-BE49-F238E27FC236}">
                <a16:creationId xmlns:a16="http://schemas.microsoft.com/office/drawing/2014/main" id="{6BDF8B1C-EF39-2A43-A02C-F21EFF70E6F0}"/>
              </a:ext>
            </a:extLst>
          </p:cNvPr>
          <p:cNvGrpSpPr/>
          <p:nvPr/>
        </p:nvGrpSpPr>
        <p:grpSpPr>
          <a:xfrm>
            <a:off x="2511374" y="4734619"/>
            <a:ext cx="1322884" cy="578051"/>
            <a:chOff x="1671603" y="4900917"/>
            <a:chExt cx="1323259" cy="578215"/>
          </a:xfrm>
        </p:grpSpPr>
        <p:grpSp>
          <p:nvGrpSpPr>
            <p:cNvPr id="61" name="Group 60">
              <a:extLst>
                <a:ext uri="{FF2B5EF4-FFF2-40B4-BE49-F238E27FC236}">
                  <a16:creationId xmlns:a16="http://schemas.microsoft.com/office/drawing/2014/main" id="{20F502AE-EDF4-7048-84E8-7C920DB88DFA}"/>
                </a:ext>
              </a:extLst>
            </p:cNvPr>
            <p:cNvGrpSpPr/>
            <p:nvPr/>
          </p:nvGrpSpPr>
          <p:grpSpPr>
            <a:xfrm>
              <a:off x="1671603" y="4900917"/>
              <a:ext cx="627183" cy="578215"/>
              <a:chOff x="2501959" y="5037105"/>
              <a:chExt cx="627183" cy="578215"/>
            </a:xfrm>
          </p:grpSpPr>
          <p:sp>
            <p:nvSpPr>
              <p:cNvPr id="65" name="Freeform 5">
                <a:extLst>
                  <a:ext uri="{FF2B5EF4-FFF2-40B4-BE49-F238E27FC236}">
                    <a16:creationId xmlns:a16="http://schemas.microsoft.com/office/drawing/2014/main" id="{7C28F5A5-B655-7D45-BAB6-EDDBBF6A9BB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pic>
            <p:nvPicPr>
              <p:cNvPr id="66" name="Picture 65">
                <a:extLst>
                  <a:ext uri="{FF2B5EF4-FFF2-40B4-BE49-F238E27FC236}">
                    <a16:creationId xmlns:a16="http://schemas.microsoft.com/office/drawing/2014/main" id="{5DB35C78-39D6-EF40-9715-64DC6DA0D5F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62" name="Group 61">
              <a:extLst>
                <a:ext uri="{FF2B5EF4-FFF2-40B4-BE49-F238E27FC236}">
                  <a16:creationId xmlns:a16="http://schemas.microsoft.com/office/drawing/2014/main" id="{197FE37F-FC27-374D-AF39-C5E66A9443AB}"/>
                </a:ext>
              </a:extLst>
            </p:cNvPr>
            <p:cNvGrpSpPr/>
            <p:nvPr/>
          </p:nvGrpSpPr>
          <p:grpSpPr>
            <a:xfrm>
              <a:off x="2367679" y="4900917"/>
              <a:ext cx="627183" cy="578215"/>
              <a:chOff x="2501959" y="5037105"/>
              <a:chExt cx="627183" cy="578215"/>
            </a:xfrm>
          </p:grpSpPr>
          <p:sp>
            <p:nvSpPr>
              <p:cNvPr id="63" name="Freeform 5">
                <a:extLst>
                  <a:ext uri="{FF2B5EF4-FFF2-40B4-BE49-F238E27FC236}">
                    <a16:creationId xmlns:a16="http://schemas.microsoft.com/office/drawing/2014/main" id="{A6918536-1CC4-9048-A4A3-8834CF933A4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pic>
            <p:nvPicPr>
              <p:cNvPr id="64" name="Picture 63">
                <a:extLst>
                  <a:ext uri="{FF2B5EF4-FFF2-40B4-BE49-F238E27FC236}">
                    <a16:creationId xmlns:a16="http://schemas.microsoft.com/office/drawing/2014/main" id="{1B693CC9-8DCE-C14B-941A-0EEC29A984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7" name="Freeform 16">
            <a:extLst>
              <a:ext uri="{FF2B5EF4-FFF2-40B4-BE49-F238E27FC236}">
                <a16:creationId xmlns:a16="http://schemas.microsoft.com/office/drawing/2014/main" id="{24DABC94-4758-A646-A619-BCA153D393D3}"/>
              </a:ext>
            </a:extLst>
          </p:cNvPr>
          <p:cNvSpPr>
            <a:spLocks noEditPoints="1"/>
          </p:cNvSpPr>
          <p:nvPr/>
        </p:nvSpPr>
        <p:spPr bwMode="auto">
          <a:xfrm>
            <a:off x="2288560" y="4809254"/>
            <a:ext cx="323220" cy="324243"/>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16">
            <a:extLst>
              <a:ext uri="{FF2B5EF4-FFF2-40B4-BE49-F238E27FC236}">
                <a16:creationId xmlns:a16="http://schemas.microsoft.com/office/drawing/2014/main" id="{181A7828-8926-234A-9A71-6103E36F8666}"/>
              </a:ext>
            </a:extLst>
          </p:cNvPr>
          <p:cNvSpPr>
            <a:spLocks noEditPoints="1"/>
          </p:cNvSpPr>
          <p:nvPr/>
        </p:nvSpPr>
        <p:spPr bwMode="auto">
          <a:xfrm>
            <a:off x="3741522" y="4809254"/>
            <a:ext cx="323220" cy="324243"/>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 name="Text Placeholder 3">
            <a:extLst>
              <a:ext uri="{FF2B5EF4-FFF2-40B4-BE49-F238E27FC236}">
                <a16:creationId xmlns:a16="http://schemas.microsoft.com/office/drawing/2014/main" id="{D415D419-1E29-2E4F-AA5B-CE5FC212B535}"/>
              </a:ext>
            </a:extLst>
          </p:cNvPr>
          <p:cNvSpPr>
            <a:spLocks noGrp="1"/>
          </p:cNvSpPr>
          <p:nvPr>
            <p:ph type="body" sz="quarter" idx="10"/>
          </p:nvPr>
        </p:nvSpPr>
        <p:spPr>
          <a:xfrm>
            <a:off x="455995" y="881209"/>
            <a:ext cx="11653518" cy="482763"/>
          </a:xfrm>
        </p:spPr>
        <p:txBody>
          <a:bodyPr/>
          <a:lstStyle/>
          <a:p>
            <a:r>
              <a:rPr lang="en-US" dirty="0"/>
              <a:t>For physical servers/AWS, GCP, other cloud servers</a:t>
            </a:r>
          </a:p>
        </p:txBody>
      </p:sp>
      <p:sp>
        <p:nvSpPr>
          <p:cNvPr id="3" name="Title 2">
            <a:extLst>
              <a:ext uri="{FF2B5EF4-FFF2-40B4-BE49-F238E27FC236}">
                <a16:creationId xmlns:a16="http://schemas.microsoft.com/office/drawing/2014/main" id="{E48FB4B7-B47F-A141-BD57-3B60E75FDBB3}"/>
              </a:ext>
            </a:extLst>
          </p:cNvPr>
          <p:cNvSpPr>
            <a:spLocks noGrp="1"/>
          </p:cNvSpPr>
          <p:nvPr>
            <p:ph type="title"/>
          </p:nvPr>
        </p:nvSpPr>
        <p:spPr>
          <a:xfrm>
            <a:off x="455995" y="433143"/>
            <a:ext cx="11303917" cy="813704"/>
          </a:xfrm>
        </p:spPr>
        <p:txBody>
          <a:bodyPr/>
          <a:lstStyle/>
          <a:p>
            <a:r>
              <a:rPr lang="en-US" dirty="0"/>
              <a:t>Agent-based: Process</a:t>
            </a:r>
          </a:p>
        </p:txBody>
      </p:sp>
      <p:sp>
        <p:nvSpPr>
          <p:cNvPr id="5" name="bk object 17">
            <a:extLst>
              <a:ext uri="{FF2B5EF4-FFF2-40B4-BE49-F238E27FC236}">
                <a16:creationId xmlns:a16="http://schemas.microsoft.com/office/drawing/2014/main" id="{E9331251-A6D9-4E0F-9A71-226846EDA3AD}"/>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7" name="TextBox 6">
            <a:extLst>
              <a:ext uri="{FF2B5EF4-FFF2-40B4-BE49-F238E27FC236}">
                <a16:creationId xmlns:a16="http://schemas.microsoft.com/office/drawing/2014/main" id="{B4D539F3-31B2-4CD3-B001-DE95389C6AAD}"/>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107462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55">
                                            <p:txEl>
                                              <p:pRg st="2" end="2"/>
                                            </p:txEl>
                                          </p:spTgt>
                                        </p:tgtEl>
                                        <p:attrNameLst>
                                          <p:attrName>style.visibility</p:attrName>
                                        </p:attrNameLst>
                                      </p:cBhvr>
                                      <p:to>
                                        <p:strVal val="visible"/>
                                      </p:to>
                                    </p:set>
                                    <p:anim calcmode="lin" valueType="num">
                                      <p:cBhvr additive="base">
                                        <p:cTn id="16"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500" fill="hold"/>
                                        <p:tgtEl>
                                          <p:spTgt spid="67"/>
                                        </p:tgtEl>
                                        <p:attrNameLst>
                                          <p:attrName>ppt_x</p:attrName>
                                        </p:attrNameLst>
                                      </p:cBhvr>
                                      <p:tavLst>
                                        <p:tav tm="0">
                                          <p:val>
                                            <p:strVal val="#ppt_x"/>
                                          </p:val>
                                        </p:tav>
                                        <p:tav tm="100000">
                                          <p:val>
                                            <p:strVal val="#ppt_x"/>
                                          </p:val>
                                        </p:tav>
                                      </p:tavLst>
                                    </p:anim>
                                    <p:anim calcmode="lin" valueType="num">
                                      <p:cBhvr additive="base">
                                        <p:cTn id="21" dur="500" fill="hold"/>
                                        <p:tgtEl>
                                          <p:spTgt spid="6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cBhvr additive="base">
                                        <p:cTn id="24" dur="500" fill="hold"/>
                                        <p:tgtEl>
                                          <p:spTgt spid="68"/>
                                        </p:tgtEl>
                                        <p:attrNameLst>
                                          <p:attrName>ppt_x</p:attrName>
                                        </p:attrNameLst>
                                      </p:cBhvr>
                                      <p:tavLst>
                                        <p:tav tm="0">
                                          <p:val>
                                            <p:strVal val="#ppt_x"/>
                                          </p:val>
                                        </p:tav>
                                        <p:tav tm="100000">
                                          <p:val>
                                            <p:strVal val="#ppt_x"/>
                                          </p:val>
                                        </p:tav>
                                      </p:tavLst>
                                    </p:anim>
                                    <p:anim calcmode="lin" valueType="num">
                                      <p:cBhvr additive="base">
                                        <p:cTn id="25" dur="500" fill="hold"/>
                                        <p:tgtEl>
                                          <p:spTgt spid="68"/>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5">
                                            <p:txEl>
                                              <p:pRg st="4" end="4"/>
                                            </p:txEl>
                                          </p:spTgt>
                                        </p:tgtEl>
                                        <p:attrNameLst>
                                          <p:attrName>style.visibility</p:attrName>
                                        </p:attrNameLst>
                                      </p:cBhvr>
                                      <p:to>
                                        <p:strVal val="visible"/>
                                      </p:to>
                                    </p:set>
                                    <p:anim calcmode="lin" valueType="num">
                                      <p:cBhvr additive="base">
                                        <p:cTn id="29"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 presetClass="entr" presetSubtype="4" fill="hold" nodeType="afterEffect">
                                  <p:stCondLst>
                                    <p:cond delay="0"/>
                                  </p:stCondLst>
                                  <p:childTnLst>
                                    <p:set>
                                      <p:cBhvr>
                                        <p:cTn id="37" dur="1" fill="hold">
                                          <p:stCondLst>
                                            <p:cond delay="0"/>
                                          </p:stCondLst>
                                        </p:cTn>
                                        <p:tgtEl>
                                          <p:spTgt spid="55">
                                            <p:txEl>
                                              <p:pRg st="6" end="6"/>
                                            </p:txEl>
                                          </p:spTgt>
                                        </p:tgtEl>
                                        <p:attrNameLst>
                                          <p:attrName>style.visibility</p:attrName>
                                        </p:attrNameLst>
                                      </p:cBhvr>
                                      <p:to>
                                        <p:strVal val="visible"/>
                                      </p:to>
                                    </p:set>
                                    <p:anim calcmode="lin" valueType="num">
                                      <p:cBhvr additive="base">
                                        <p:cTn id="38"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5">
                                            <p:txEl>
                                              <p:pRg st="6" end="6"/>
                                            </p:txEl>
                                          </p:spTgt>
                                        </p:tgtEl>
                                        <p:attrNameLst>
                                          <p:attrName>ppt_y</p:attrName>
                                        </p:attrNameLst>
                                      </p:cBhvr>
                                      <p:tavLst>
                                        <p:tav tm="0">
                                          <p:val>
                                            <p:strVal val="1+#ppt_h/2"/>
                                          </p:val>
                                        </p:tav>
                                        <p:tav tm="100000">
                                          <p:val>
                                            <p:strVal val="#ppt_y"/>
                                          </p:val>
                                        </p:tav>
                                      </p:tavLst>
                                    </p:anim>
                                  </p:childTnLst>
                                </p:cTn>
                              </p:par>
                              <p:par>
                                <p:cTn id="40" presetID="26" presetClass="emph" presetSubtype="0" fill="hold" nodeType="withEffect">
                                  <p:stCondLst>
                                    <p:cond delay="0"/>
                                  </p:stCondLst>
                                  <p:childTnLst>
                                    <p:animEffect transition="out" filter="fade">
                                      <p:cBhvr>
                                        <p:cTn id="41" dur="500" tmFilter="0, 0; .2, .5; .8, .5; 1, 0"/>
                                        <p:tgtEl>
                                          <p:spTgt spid="43"/>
                                        </p:tgtEl>
                                      </p:cBhvr>
                                    </p:animEffect>
                                    <p:animScale>
                                      <p:cBhvr>
                                        <p:cTn id="42" dur="250" autoRev="1" fill="hold"/>
                                        <p:tgtEl>
                                          <p:spTgt spid="43"/>
                                        </p:tgtEl>
                                      </p:cBhvr>
                                      <p:by x="105000" y="105000"/>
                                    </p:animScale>
                                  </p:childTnLst>
                                </p:cTn>
                              </p:par>
                            </p:childTnLst>
                          </p:cTn>
                        </p:par>
                        <p:par>
                          <p:cTn id="43" fill="hold">
                            <p:stCondLst>
                              <p:cond delay="2000"/>
                            </p:stCondLst>
                            <p:childTnLst>
                              <p:par>
                                <p:cTn id="44" presetID="2" presetClass="entr" presetSubtype="4" fill="hold" nodeType="afterEffect">
                                  <p:stCondLst>
                                    <p:cond delay="0"/>
                                  </p:stCondLst>
                                  <p:childTnLst>
                                    <p:set>
                                      <p:cBhvr>
                                        <p:cTn id="45" dur="1" fill="hold">
                                          <p:stCondLst>
                                            <p:cond delay="0"/>
                                          </p:stCondLst>
                                        </p:cTn>
                                        <p:tgtEl>
                                          <p:spTgt spid="55">
                                            <p:txEl>
                                              <p:pRg st="8" end="8"/>
                                            </p:txEl>
                                          </p:spTgt>
                                        </p:tgtEl>
                                        <p:attrNameLst>
                                          <p:attrName>style.visibility</p:attrName>
                                        </p:attrNameLst>
                                      </p:cBhvr>
                                      <p:to>
                                        <p:strVal val="visible"/>
                                      </p:to>
                                    </p:set>
                                    <p:anim calcmode="lin" valueType="num">
                                      <p:cBhvr additive="base">
                                        <p:cTn id="46" dur="75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47" dur="750" fill="hold"/>
                                        <p:tgtEl>
                                          <p:spTgt spid="55">
                                            <p:txEl>
                                              <p:pRg st="8" end="8"/>
                                            </p:txEl>
                                          </p:spTgt>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additive="base">
                                        <p:cTn id="50" dur="500" fill="hold"/>
                                        <p:tgtEl>
                                          <p:spTgt spid="87"/>
                                        </p:tgtEl>
                                        <p:attrNameLst>
                                          <p:attrName>ppt_x</p:attrName>
                                        </p:attrNameLst>
                                      </p:cBhvr>
                                      <p:tavLst>
                                        <p:tav tm="0">
                                          <p:val>
                                            <p:strVal val="#ppt_x"/>
                                          </p:val>
                                        </p:tav>
                                        <p:tav tm="100000">
                                          <p:val>
                                            <p:strVal val="#ppt_x"/>
                                          </p:val>
                                        </p:tav>
                                      </p:tavLst>
                                    </p:anim>
                                    <p:anim calcmode="lin" valueType="num">
                                      <p:cBhvr additive="base">
                                        <p:cTn id="51" dur="500" fill="hold"/>
                                        <p:tgtEl>
                                          <p:spTgt spid="87"/>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500" fill="hold"/>
                                        <p:tgtEl>
                                          <p:spTgt spid="80"/>
                                        </p:tgtEl>
                                        <p:attrNameLst>
                                          <p:attrName>ppt_x</p:attrName>
                                        </p:attrNameLst>
                                      </p:cBhvr>
                                      <p:tavLst>
                                        <p:tav tm="0">
                                          <p:val>
                                            <p:strVal val="#ppt_x"/>
                                          </p:val>
                                        </p:tav>
                                        <p:tav tm="100000">
                                          <p:val>
                                            <p:strVal val="#ppt_x"/>
                                          </p:val>
                                        </p:tav>
                                      </p:tavLst>
                                    </p:anim>
                                    <p:anim calcmode="lin" valueType="num">
                                      <p:cBhvr additive="base">
                                        <p:cTn id="55" dur="500" fill="hold"/>
                                        <p:tgtEl>
                                          <p:spTgt spid="80"/>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88"/>
                                        </p:tgtEl>
                                        <p:attrNameLst>
                                          <p:attrName>style.visibility</p:attrName>
                                        </p:attrNameLst>
                                      </p:cBhvr>
                                      <p:to>
                                        <p:strVal val="visible"/>
                                      </p:to>
                                    </p:set>
                                    <p:anim calcmode="lin" valueType="num">
                                      <p:cBhvr additive="base">
                                        <p:cTn id="58" dur="500" fill="hold"/>
                                        <p:tgtEl>
                                          <p:spTgt spid="88"/>
                                        </p:tgtEl>
                                        <p:attrNameLst>
                                          <p:attrName>ppt_x</p:attrName>
                                        </p:attrNameLst>
                                      </p:cBhvr>
                                      <p:tavLst>
                                        <p:tav tm="0">
                                          <p:val>
                                            <p:strVal val="#ppt_x"/>
                                          </p:val>
                                        </p:tav>
                                        <p:tav tm="100000">
                                          <p:val>
                                            <p:strVal val="#ppt_x"/>
                                          </p:val>
                                        </p:tav>
                                      </p:tavLst>
                                    </p:anim>
                                    <p:anim calcmode="lin" valueType="num">
                                      <p:cBhvr additive="base">
                                        <p:cTn id="59" dur="500" fill="hold"/>
                                        <p:tgtEl>
                                          <p:spTgt spid="88"/>
                                        </p:tgtEl>
                                        <p:attrNameLst>
                                          <p:attrName>ppt_y</p:attrName>
                                        </p:attrNameLst>
                                      </p:cBhvr>
                                      <p:tavLst>
                                        <p:tav tm="0">
                                          <p:val>
                                            <p:strVal val="1+#ppt_h/2"/>
                                          </p:val>
                                        </p:tav>
                                        <p:tav tm="100000">
                                          <p:val>
                                            <p:strVal val="#ppt_y"/>
                                          </p:val>
                                        </p:tav>
                                      </p:tavLst>
                                    </p:anim>
                                  </p:childTnLst>
                                </p:cTn>
                              </p:par>
                            </p:childTnLst>
                          </p:cTn>
                        </p:par>
                        <p:par>
                          <p:cTn id="60" fill="hold">
                            <p:stCondLst>
                              <p:cond delay="2750"/>
                            </p:stCondLst>
                            <p:childTnLst>
                              <p:par>
                                <p:cTn id="61" presetID="2" presetClass="entr" presetSubtype="4" fill="hold" nodeType="afterEffect">
                                  <p:stCondLst>
                                    <p:cond delay="0"/>
                                  </p:stCondLst>
                                  <p:childTnLst>
                                    <p:set>
                                      <p:cBhvr>
                                        <p:cTn id="62" dur="1" fill="hold">
                                          <p:stCondLst>
                                            <p:cond delay="0"/>
                                          </p:stCondLst>
                                        </p:cTn>
                                        <p:tgtEl>
                                          <p:spTgt spid="55">
                                            <p:txEl>
                                              <p:pRg st="10" end="10"/>
                                            </p:txEl>
                                          </p:spTgt>
                                        </p:tgtEl>
                                        <p:attrNameLst>
                                          <p:attrName>style.visibility</p:attrName>
                                        </p:attrNameLst>
                                      </p:cBhvr>
                                      <p:to>
                                        <p:strVal val="visible"/>
                                      </p:to>
                                    </p:set>
                                    <p:anim calcmode="lin" valueType="num">
                                      <p:cBhvr additive="base">
                                        <p:cTn id="63" dur="500" fill="hold"/>
                                        <p:tgtEl>
                                          <p:spTgt spid="55">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5">
                                            <p:txEl>
                                              <p:pRg st="10" end="1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cBhvr additive="base">
                                        <p:cTn id="67" dur="500" fill="hold"/>
                                        <p:tgtEl>
                                          <p:spTgt spid="73"/>
                                        </p:tgtEl>
                                        <p:attrNameLst>
                                          <p:attrName>ppt_x</p:attrName>
                                        </p:attrNameLst>
                                      </p:cBhvr>
                                      <p:tavLst>
                                        <p:tav tm="0">
                                          <p:val>
                                            <p:strVal val="#ppt_x"/>
                                          </p:val>
                                        </p:tav>
                                        <p:tav tm="100000">
                                          <p:val>
                                            <p:strVal val="#ppt_x"/>
                                          </p:val>
                                        </p:tav>
                                      </p:tavLst>
                                    </p:anim>
                                    <p:anim calcmode="lin" valueType="num">
                                      <p:cBhvr additive="base">
                                        <p:cTn id="6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67" grpId="0" animBg="1"/>
      <p:bldP spid="6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529D59-E790-0640-90BC-71EDB570ED03}"/>
              </a:ext>
            </a:extLst>
          </p:cNvPr>
          <p:cNvSpPr/>
          <p:nvPr/>
        </p:nvSpPr>
        <p:spPr bwMode="auto">
          <a:xfrm>
            <a:off x="8192328" y="487"/>
            <a:ext cx="3999673"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589825" y="458045"/>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14225">
              <a:lnSpc>
                <a:spcPct val="100000"/>
              </a:lnSpc>
              <a:spcBef>
                <a:spcPts val="0"/>
              </a:spcBef>
              <a:defRPr/>
            </a:pPr>
            <a:endParaRPr lang="en-US" sz="2745" dirty="0">
              <a:latin typeface="Segoe UI Semibold (Headings)"/>
            </a:endParaRPr>
          </a:p>
        </p:txBody>
      </p:sp>
      <p:sp>
        <p:nvSpPr>
          <p:cNvPr id="3" name="Title 2">
            <a:extLst>
              <a:ext uri="{FF2B5EF4-FFF2-40B4-BE49-F238E27FC236}">
                <a16:creationId xmlns:a16="http://schemas.microsoft.com/office/drawing/2014/main" id="{14DA9710-C83C-DD42-9F92-26837201F3E8}"/>
              </a:ext>
            </a:extLst>
          </p:cNvPr>
          <p:cNvSpPr>
            <a:spLocks noGrp="1"/>
          </p:cNvSpPr>
          <p:nvPr>
            <p:ph type="title"/>
          </p:nvPr>
        </p:nvSpPr>
        <p:spPr>
          <a:xfrm>
            <a:off x="455995" y="433143"/>
            <a:ext cx="11303917" cy="813704"/>
          </a:xfrm>
        </p:spPr>
        <p:txBody>
          <a:bodyPr/>
          <a:lstStyle/>
          <a:p>
            <a:r>
              <a:rPr lang="en-US" dirty="0"/>
              <a:t>Migration: Test Migration</a:t>
            </a:r>
          </a:p>
        </p:txBody>
      </p:sp>
      <p:sp>
        <p:nvSpPr>
          <p:cNvPr id="6" name="Rectangle 5">
            <a:extLst>
              <a:ext uri="{FF2B5EF4-FFF2-40B4-BE49-F238E27FC236}">
                <a16:creationId xmlns:a16="http://schemas.microsoft.com/office/drawing/2014/main" id="{B36B7349-2AFF-F342-BA7D-7F5E0122DFE8}"/>
              </a:ext>
            </a:extLst>
          </p:cNvPr>
          <p:cNvSpPr/>
          <p:nvPr/>
        </p:nvSpPr>
        <p:spPr>
          <a:xfrm>
            <a:off x="3999674" y="2504636"/>
            <a:ext cx="3907927" cy="2987091"/>
          </a:xfrm>
          <a:prstGeom prst="rect">
            <a:avLst/>
          </a:prstGeom>
        </p:spPr>
        <p:txBody>
          <a:bodyPr wrap="square">
            <a:spAutoFit/>
          </a:bodyPr>
          <a:lstStyle/>
          <a:p>
            <a:pPr defTabSz="896181">
              <a:spcAft>
                <a:spcPts val="1176"/>
              </a:spcAft>
              <a:defRPr/>
            </a:pPr>
            <a:r>
              <a:rPr lang="en-US" sz="2353" dirty="0">
                <a:solidFill>
                  <a:srgbClr val="0078D4"/>
                </a:solidFill>
                <a:latin typeface="Segoe UI Semibold (Headings)"/>
                <a:cs typeface="Segoe UI Semilight" panose="020B0402040204020203" pitchFamily="34" charset="0"/>
              </a:rPr>
              <a:t>What is it?</a:t>
            </a:r>
            <a:endParaRPr lang="en-US" sz="1765" dirty="0">
              <a:gradFill>
                <a:gsLst>
                  <a:gs pos="2917">
                    <a:srgbClr val="1A1A1A"/>
                  </a:gs>
                  <a:gs pos="30000">
                    <a:srgbClr val="1A1A1A"/>
                  </a:gs>
                </a:gsLst>
                <a:lin ang="5400000" scaled="0"/>
              </a:gradFill>
              <a:latin typeface="Segoe UI"/>
              <a:cs typeface="Segoe UI Semilight" panose="020B0402040204020203" pitchFamily="34" charset="0"/>
            </a:endParaRPr>
          </a:p>
          <a:p>
            <a:pPr marL="0" lvl="1" defTabSz="896181">
              <a:spcAft>
                <a:spcPts val="1176"/>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Creates test copies of replicating servers in an Azure sandbox environment</a:t>
            </a:r>
          </a:p>
          <a:p>
            <a:pPr marL="0" lvl="1" defTabSz="896181">
              <a:spcAft>
                <a:spcPts val="1176"/>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Intended to help validate server and app functionality </a:t>
            </a:r>
          </a:p>
          <a:p>
            <a:pPr marL="0" lvl="1" defTabSz="896181">
              <a:spcAft>
                <a:spcPts val="1176"/>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Non-disruptive to source server and ongoing replication</a:t>
            </a:r>
          </a:p>
          <a:p>
            <a:pPr marL="0" lvl="1" defTabSz="896181">
              <a:spcAft>
                <a:spcPts val="1176"/>
              </a:spcAft>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Can be performed multiple times once Initial Replication is completed</a:t>
            </a:r>
          </a:p>
        </p:txBody>
      </p:sp>
      <p:sp>
        <p:nvSpPr>
          <p:cNvPr id="7" name="Rectangle 6">
            <a:extLst>
              <a:ext uri="{FF2B5EF4-FFF2-40B4-BE49-F238E27FC236}">
                <a16:creationId xmlns:a16="http://schemas.microsoft.com/office/drawing/2014/main" id="{DB9AB353-B716-5F44-A47B-07FFE09CAA45}"/>
              </a:ext>
            </a:extLst>
          </p:cNvPr>
          <p:cNvSpPr/>
          <p:nvPr/>
        </p:nvSpPr>
        <p:spPr>
          <a:xfrm>
            <a:off x="8690341" y="1256434"/>
            <a:ext cx="3184953" cy="4676758"/>
          </a:xfrm>
          <a:prstGeom prst="rect">
            <a:avLst/>
          </a:prstGeom>
        </p:spPr>
        <p:txBody>
          <a:bodyPr wrap="square">
            <a:spAutoFit/>
          </a:bodyPr>
          <a:lstStyle/>
          <a:p>
            <a:pPr defTabSz="896181">
              <a:spcAft>
                <a:spcPts val="1176"/>
              </a:spcAft>
              <a:defRPr/>
            </a:pPr>
            <a:r>
              <a:rPr lang="en-US" sz="2353" dirty="0">
                <a:solidFill>
                  <a:srgbClr val="50E6FF"/>
                </a:solidFill>
                <a:latin typeface="Segoe UI Semibold (Headings)"/>
                <a:cs typeface="Segoe UI Semilight" panose="020B0402040204020203" pitchFamily="34" charset="0"/>
              </a:rPr>
              <a:t>How do I demarcate </a:t>
            </a:r>
            <a:br>
              <a:rPr lang="en-US" sz="2353" dirty="0">
                <a:solidFill>
                  <a:srgbClr val="50E6FF"/>
                </a:solidFill>
                <a:latin typeface="Segoe UI Semibold (Headings)"/>
                <a:cs typeface="Segoe UI Semilight" panose="020B0402040204020203" pitchFamily="34" charset="0"/>
              </a:rPr>
            </a:br>
            <a:r>
              <a:rPr lang="en-US" sz="2353" dirty="0">
                <a:solidFill>
                  <a:srgbClr val="50E6FF"/>
                </a:solidFill>
                <a:latin typeface="Segoe UI Semibold (Headings)"/>
                <a:cs typeface="Segoe UI Semilight" panose="020B0402040204020203" pitchFamily="34" charset="0"/>
              </a:rPr>
              <a:t>a sandbox environment?</a:t>
            </a:r>
            <a:endParaRPr lang="en-US" sz="1568" dirty="0">
              <a:solidFill>
                <a:srgbClr val="50E6FF"/>
              </a:solidFill>
              <a:latin typeface="Segoe UI"/>
              <a:cs typeface="Segoe UI Semilight" panose="020B0402040204020203" pitchFamily="34" charset="0"/>
            </a:endParaRPr>
          </a:p>
          <a:p>
            <a:pPr marL="0" lvl="1" defTabSz="896181">
              <a:spcAft>
                <a:spcPts val="1176"/>
              </a:spcAft>
              <a:defRPr/>
            </a:pPr>
            <a:r>
              <a:rPr lang="en-US" sz="1568" dirty="0">
                <a:solidFill>
                  <a:srgbClr val="FFFFFF"/>
                </a:solidFill>
                <a:latin typeface="Segoe UI"/>
                <a:cs typeface="Segoe UI Semilight" panose="020B0402040204020203" pitchFamily="34" charset="0"/>
              </a:rPr>
              <a:t>By specifying a Virtual Network while starting test migration</a:t>
            </a:r>
          </a:p>
          <a:p>
            <a:pPr marL="0" lvl="1" defTabSz="896181">
              <a:spcAft>
                <a:spcPts val="1176"/>
              </a:spcAft>
              <a:defRPr/>
            </a:pPr>
            <a:r>
              <a:rPr lang="en-US" sz="1568" dirty="0">
                <a:solidFill>
                  <a:srgbClr val="FFFFFF"/>
                </a:solidFill>
                <a:latin typeface="Segoe UI"/>
                <a:cs typeface="Segoe UI Semilight" panose="020B0402040204020203" pitchFamily="34" charset="0"/>
              </a:rPr>
              <a:t>Subnet is automatically selected in following priority -</a:t>
            </a:r>
          </a:p>
          <a:p>
            <a:pPr marL="280121" lvl="1" indent="-280121" defTabSz="896181">
              <a:spcAft>
                <a:spcPts val="1176"/>
              </a:spcAft>
              <a:buFont typeface="Arial" panose="020B0604020202020204" pitchFamily="34" charset="0"/>
              <a:buChar char="•"/>
              <a:defRPr/>
            </a:pPr>
            <a:r>
              <a:rPr lang="en-US" sz="1568" dirty="0">
                <a:solidFill>
                  <a:srgbClr val="FFFFFF"/>
                </a:solidFill>
                <a:latin typeface="Segoe UI"/>
                <a:cs typeface="Segoe UI Semilight" panose="020B0402040204020203" pitchFamily="34" charset="0"/>
              </a:rPr>
              <a:t>Subnet with same name as the target subnet specified while enabling replication</a:t>
            </a:r>
          </a:p>
          <a:p>
            <a:pPr marL="280121" lvl="1" indent="-280121" defTabSz="896181">
              <a:spcAft>
                <a:spcPts val="1176"/>
              </a:spcAft>
              <a:buFont typeface="Arial" panose="020B0604020202020204" pitchFamily="34" charset="0"/>
              <a:buChar char="•"/>
              <a:defRPr/>
            </a:pPr>
            <a:r>
              <a:rPr lang="en-US" sz="1568" dirty="0">
                <a:solidFill>
                  <a:srgbClr val="FFFFFF"/>
                </a:solidFill>
                <a:latin typeface="Segoe UI"/>
                <a:cs typeface="Segoe UI Semilight" panose="020B0402040204020203" pitchFamily="34" charset="0"/>
              </a:rPr>
              <a:t>First subnet available alphabetically that is not a gateway/application gateway/firewall/bastion subnet</a:t>
            </a:r>
          </a:p>
        </p:txBody>
      </p:sp>
      <p:pic>
        <p:nvPicPr>
          <p:cNvPr id="10" name="Picture 9" descr="Graphical user interface, application&#10;&#10;Description automatically generated">
            <a:extLst>
              <a:ext uri="{FF2B5EF4-FFF2-40B4-BE49-F238E27FC236}">
                <a16:creationId xmlns:a16="http://schemas.microsoft.com/office/drawing/2014/main" id="{BAA4A5AA-EFA1-E243-B37E-406A286A93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335812"/>
            <a:ext cx="3907927" cy="3432735"/>
          </a:xfrm>
          <a:prstGeom prst="rect">
            <a:avLst/>
          </a:prstGeom>
        </p:spPr>
      </p:pic>
      <p:sp>
        <p:nvSpPr>
          <p:cNvPr id="2" name="bk object 17">
            <a:extLst>
              <a:ext uri="{FF2B5EF4-FFF2-40B4-BE49-F238E27FC236}">
                <a16:creationId xmlns:a16="http://schemas.microsoft.com/office/drawing/2014/main" id="{F1F07ADE-B6A5-4809-80C1-91938FDBB263}"/>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5" name="TextBox 4">
            <a:extLst>
              <a:ext uri="{FF2B5EF4-FFF2-40B4-BE49-F238E27FC236}">
                <a16:creationId xmlns:a16="http://schemas.microsoft.com/office/drawing/2014/main" id="{A06D42BD-60AA-4CA8-B3B2-83168A5568B4}"/>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58006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589825" y="458045"/>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14225">
              <a:lnSpc>
                <a:spcPct val="100000"/>
              </a:lnSpc>
              <a:spcBef>
                <a:spcPts val="0"/>
              </a:spcBef>
              <a:defRPr/>
            </a:pPr>
            <a:endParaRPr lang="en-US" sz="1765" i="1" dirty="0">
              <a:solidFill>
                <a:prstClr val="black"/>
              </a:solidFill>
              <a:latin typeface="Segoe UI Semibold (Headings)"/>
            </a:endParaRPr>
          </a:p>
        </p:txBody>
      </p:sp>
      <p:sp>
        <p:nvSpPr>
          <p:cNvPr id="2" name="Rectangle 1">
            <a:extLst>
              <a:ext uri="{FF2B5EF4-FFF2-40B4-BE49-F238E27FC236}">
                <a16:creationId xmlns:a16="http://schemas.microsoft.com/office/drawing/2014/main" id="{B71EB5AC-E26B-4300-9F42-608D0A3145E8}"/>
              </a:ext>
            </a:extLst>
          </p:cNvPr>
          <p:cNvSpPr/>
          <p:nvPr/>
        </p:nvSpPr>
        <p:spPr>
          <a:xfrm>
            <a:off x="-3035133" y="1628193"/>
            <a:ext cx="2383435" cy="229110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765">
                <a:solidFill>
                  <a:srgbClr val="FFFFFF"/>
                </a:solidFill>
                <a:latin typeface="Segoe UI"/>
              </a:rPr>
              <a:t>To what does this asterisk refer?</a:t>
            </a:r>
          </a:p>
        </p:txBody>
      </p:sp>
      <p:sp>
        <p:nvSpPr>
          <p:cNvPr id="6" name="Rectangle 5">
            <a:extLst>
              <a:ext uri="{FF2B5EF4-FFF2-40B4-BE49-F238E27FC236}">
                <a16:creationId xmlns:a16="http://schemas.microsoft.com/office/drawing/2014/main" id="{51E42909-F01B-754D-B099-874924A60989}"/>
              </a:ext>
            </a:extLst>
          </p:cNvPr>
          <p:cNvSpPr/>
          <p:nvPr/>
        </p:nvSpPr>
        <p:spPr>
          <a:xfrm>
            <a:off x="533652" y="2880332"/>
            <a:ext cx="4247281" cy="392245"/>
          </a:xfrm>
          <a:prstGeom prst="rect">
            <a:avLst/>
          </a:prstGeom>
        </p:spPr>
        <p:txBody>
          <a:bodyPr wrap="square">
            <a:spAutoFit/>
          </a:bodyPr>
          <a:lstStyle/>
          <a:p>
            <a:pPr defTabSz="896181">
              <a:defRPr/>
            </a:pPr>
            <a:r>
              <a:rPr lang="en-US" sz="1961" dirty="0">
                <a:solidFill>
                  <a:srgbClr val="0078D4"/>
                </a:solidFill>
                <a:latin typeface="Segoe UI Semibold (Headings)"/>
                <a:cs typeface="Segoe UI Semilight" panose="020B0402040204020203" pitchFamily="34" charset="0"/>
              </a:rPr>
              <a:t>For agentless migrations</a:t>
            </a:r>
          </a:p>
        </p:txBody>
      </p:sp>
      <p:sp>
        <p:nvSpPr>
          <p:cNvPr id="7" name="Rectangle 6">
            <a:extLst>
              <a:ext uri="{FF2B5EF4-FFF2-40B4-BE49-F238E27FC236}">
                <a16:creationId xmlns:a16="http://schemas.microsoft.com/office/drawing/2014/main" id="{5F12AE9A-31B7-BF48-9899-439CEBC14DBB}"/>
              </a:ext>
            </a:extLst>
          </p:cNvPr>
          <p:cNvSpPr/>
          <p:nvPr/>
        </p:nvSpPr>
        <p:spPr>
          <a:xfrm>
            <a:off x="512064" y="3367278"/>
            <a:ext cx="4903836" cy="1613481"/>
          </a:xfrm>
          <a:prstGeom prst="rect">
            <a:avLst/>
          </a:prstGeom>
        </p:spPr>
        <p:txBody>
          <a:bodyPr wrap="square">
            <a:spAutoFit/>
          </a:bodyPr>
          <a:lstStyle/>
          <a:p>
            <a:pPr marL="0" lvl="1" defTabSz="896181">
              <a:spcAft>
                <a:spcPts val="588"/>
              </a:spcAft>
              <a:defRPr/>
            </a:pPr>
            <a:r>
              <a:rPr lang="en-US" sz="1567" b="1" dirty="0">
                <a:gradFill>
                  <a:gsLst>
                    <a:gs pos="2917">
                      <a:srgbClr val="1A1A1A"/>
                    </a:gs>
                    <a:gs pos="30000">
                      <a:srgbClr val="1A1A1A"/>
                    </a:gs>
                  </a:gsLst>
                  <a:lin ang="5400000" scaled="0"/>
                </a:gradFill>
                <a:latin typeface="Segoe UI"/>
                <a:cs typeface="Segoe UI Semilight" panose="020B0402040204020203" pitchFamily="34" charset="0"/>
              </a:rPr>
              <a:t>Estimate time needed or bandwidth required based on volume of data</a:t>
            </a:r>
          </a:p>
          <a:p>
            <a:pPr marL="0" lvl="1" defTabSz="896181">
              <a:spcAft>
                <a:spcPts val="588"/>
              </a:spcAft>
              <a:defRPr/>
            </a:pPr>
            <a:r>
              <a:rPr lang="en-US" sz="1567" dirty="0">
                <a:gradFill>
                  <a:gsLst>
                    <a:gs pos="2917">
                      <a:srgbClr val="1A1A1A"/>
                    </a:gs>
                    <a:gs pos="30000">
                      <a:srgbClr val="1A1A1A"/>
                    </a:gs>
                  </a:gsLst>
                  <a:lin ang="5400000" scaled="0"/>
                </a:gradFill>
                <a:latin typeface="Segoe UI"/>
                <a:cs typeface="Segoe UI Semilight" panose="020B0402040204020203" pitchFamily="34" charset="0"/>
              </a:rPr>
              <a:t>Time to complete initial replication = {size of disks (or used size if available) * 0.7 (assuming a 30 percent compression average)}/bandwidth available for replication</a:t>
            </a:r>
          </a:p>
        </p:txBody>
      </p:sp>
      <p:sp>
        <p:nvSpPr>
          <p:cNvPr id="8" name="Rectangle 7">
            <a:extLst>
              <a:ext uri="{FF2B5EF4-FFF2-40B4-BE49-F238E27FC236}">
                <a16:creationId xmlns:a16="http://schemas.microsoft.com/office/drawing/2014/main" id="{09EB2F62-8A6E-CF4F-8FE9-4E86B2D37D96}"/>
              </a:ext>
            </a:extLst>
          </p:cNvPr>
          <p:cNvSpPr/>
          <p:nvPr/>
        </p:nvSpPr>
        <p:spPr>
          <a:xfrm>
            <a:off x="6273261" y="2880332"/>
            <a:ext cx="5218408" cy="392245"/>
          </a:xfrm>
          <a:prstGeom prst="rect">
            <a:avLst/>
          </a:prstGeom>
        </p:spPr>
        <p:txBody>
          <a:bodyPr wrap="square">
            <a:spAutoFit/>
          </a:bodyPr>
          <a:lstStyle/>
          <a:p>
            <a:pPr defTabSz="896181">
              <a:defRPr/>
            </a:pPr>
            <a:r>
              <a:rPr lang="en-US" sz="1961" dirty="0">
                <a:solidFill>
                  <a:srgbClr val="0078D4"/>
                </a:solidFill>
                <a:latin typeface="Segoe UI Semibold (Headings)"/>
                <a:cs typeface="Segoe UI Semilight" panose="020B0402040204020203" pitchFamily="34" charset="0"/>
              </a:rPr>
              <a:t>For agent-based migrations</a:t>
            </a:r>
          </a:p>
        </p:txBody>
      </p:sp>
      <p:sp>
        <p:nvSpPr>
          <p:cNvPr id="9" name="Rectangle 8">
            <a:extLst>
              <a:ext uri="{FF2B5EF4-FFF2-40B4-BE49-F238E27FC236}">
                <a16:creationId xmlns:a16="http://schemas.microsoft.com/office/drawing/2014/main" id="{A5C288F8-8B3D-FF43-8CC5-1E933A60608A}"/>
              </a:ext>
            </a:extLst>
          </p:cNvPr>
          <p:cNvSpPr/>
          <p:nvPr/>
        </p:nvSpPr>
        <p:spPr>
          <a:xfrm>
            <a:off x="6251673" y="3367278"/>
            <a:ext cx="5218407" cy="2397719"/>
          </a:xfrm>
          <a:prstGeom prst="rect">
            <a:avLst/>
          </a:prstGeom>
        </p:spPr>
        <p:txBody>
          <a:bodyPr wrap="square">
            <a:spAutoFit/>
          </a:bodyPr>
          <a:lstStyle/>
          <a:p>
            <a:pPr marL="0" lvl="1" defTabSz="896181">
              <a:spcAft>
                <a:spcPts val="588"/>
              </a:spcAft>
              <a:defRPr/>
            </a:pPr>
            <a:r>
              <a:rPr lang="en-US" sz="1567" b="1" dirty="0">
                <a:gradFill>
                  <a:gsLst>
                    <a:gs pos="2917">
                      <a:srgbClr val="1A1A1A"/>
                    </a:gs>
                    <a:gs pos="30000">
                      <a:srgbClr val="1A1A1A"/>
                    </a:gs>
                  </a:gsLst>
                  <a:lin ang="5400000" scaled="0"/>
                </a:gradFill>
                <a:latin typeface="Segoe UI"/>
                <a:cs typeface="Segoe UI Semilight" panose="020B0402040204020203" pitchFamily="34" charset="0"/>
              </a:rPr>
              <a:t>For VMs on the same </a:t>
            </a:r>
            <a:r>
              <a:rPr lang="en-US" sz="1567" b="1" dirty="0" err="1">
                <a:gradFill>
                  <a:gsLst>
                    <a:gs pos="2917">
                      <a:srgbClr val="1A1A1A"/>
                    </a:gs>
                    <a:gs pos="30000">
                      <a:srgbClr val="1A1A1A"/>
                    </a:gs>
                  </a:gsLst>
                  <a:lin ang="5400000" scaled="0"/>
                </a:gradFill>
                <a:latin typeface="Segoe UI"/>
                <a:cs typeface="Segoe UI Semilight" panose="020B0402040204020203" pitchFamily="34" charset="0"/>
              </a:rPr>
              <a:t>ESXi</a:t>
            </a:r>
            <a:r>
              <a:rPr lang="en-US" sz="1567" b="1" dirty="0">
                <a:gradFill>
                  <a:gsLst>
                    <a:gs pos="2917">
                      <a:srgbClr val="1A1A1A"/>
                    </a:gs>
                    <a:gs pos="30000">
                      <a:srgbClr val="1A1A1A"/>
                    </a:gs>
                  </a:gsLst>
                  <a:lin ang="5400000" scaled="0"/>
                </a:gradFill>
                <a:latin typeface="Segoe UI"/>
                <a:cs typeface="Segoe UI Semilight" panose="020B0402040204020203" pitchFamily="34" charset="0"/>
              </a:rPr>
              <a:t> host:</a:t>
            </a:r>
          </a:p>
          <a:p>
            <a:pPr marL="0" lvl="1" defTabSz="896181">
              <a:spcAft>
                <a:spcPts val="588"/>
              </a:spcAft>
              <a:defRPr/>
            </a:pPr>
            <a:r>
              <a:rPr lang="en-US" sz="1567" b="1" dirty="0">
                <a:gradFill>
                  <a:gsLst>
                    <a:gs pos="2917">
                      <a:srgbClr val="1A1A1A"/>
                    </a:gs>
                    <a:gs pos="30000">
                      <a:srgbClr val="1A1A1A"/>
                    </a:gs>
                  </a:gsLst>
                  <a:lin ang="5400000" scaled="0"/>
                </a:gradFill>
                <a:latin typeface="Segoe UI"/>
                <a:cs typeface="Segoe UI Semilight" panose="020B0402040204020203" pitchFamily="34" charset="0"/>
              </a:rPr>
              <a:t>Use Azure Site Recovery Deployment planner tool. Outputs from the tool include:</a:t>
            </a:r>
          </a:p>
          <a:p>
            <a:pPr marL="0" lvl="1" defTabSz="896181">
              <a:spcAft>
                <a:spcPts val="588"/>
              </a:spcAft>
              <a:defRPr/>
            </a:pPr>
            <a:r>
              <a:rPr lang="en-US" sz="1567" dirty="0">
                <a:gradFill>
                  <a:gsLst>
                    <a:gs pos="2917">
                      <a:srgbClr val="1A1A1A"/>
                    </a:gs>
                    <a:gs pos="30000">
                      <a:srgbClr val="1A1A1A"/>
                    </a:gs>
                  </a:gsLst>
                  <a:lin ang="5400000" scaled="0"/>
                </a:gradFill>
                <a:latin typeface="Segoe UI"/>
                <a:cs typeface="Segoe UI Semilight" panose="020B0402040204020203" pitchFamily="34" charset="0"/>
              </a:rPr>
              <a:t>Estimated network bandwidth required</a:t>
            </a:r>
          </a:p>
          <a:p>
            <a:pPr marL="0" lvl="1" defTabSz="896181">
              <a:spcAft>
                <a:spcPts val="588"/>
              </a:spcAft>
              <a:defRPr/>
            </a:pPr>
            <a:r>
              <a:rPr lang="en-US" sz="1567" dirty="0">
                <a:gradFill>
                  <a:gsLst>
                    <a:gs pos="2917">
                      <a:srgbClr val="1A1A1A"/>
                    </a:gs>
                    <a:gs pos="30000">
                      <a:srgbClr val="1A1A1A"/>
                    </a:gs>
                  </a:gsLst>
                  <a:lin ang="5400000" scaled="0"/>
                </a:gradFill>
                <a:latin typeface="Segoe UI"/>
                <a:cs typeface="Segoe UI Semilight" panose="020B0402040204020203" pitchFamily="34" charset="0"/>
              </a:rPr>
              <a:t>Projected throughput for replication</a:t>
            </a:r>
          </a:p>
          <a:p>
            <a:pPr marL="0" lvl="1" defTabSz="896181">
              <a:spcAft>
                <a:spcPts val="588"/>
              </a:spcAft>
              <a:defRPr/>
            </a:pPr>
            <a:r>
              <a:rPr lang="en-US" sz="1567" dirty="0">
                <a:gradFill>
                  <a:gsLst>
                    <a:gs pos="2917">
                      <a:srgbClr val="1A1A1A"/>
                    </a:gs>
                    <a:gs pos="30000">
                      <a:srgbClr val="1A1A1A"/>
                    </a:gs>
                  </a:gsLst>
                  <a:lin ang="5400000" scaled="0"/>
                </a:gradFill>
                <a:latin typeface="Segoe UI"/>
                <a:cs typeface="Segoe UI Semilight" panose="020B0402040204020203" pitchFamily="34" charset="0"/>
              </a:rPr>
              <a:t>Concurrent replications that can be enabled (for specified time period to complete migration)</a:t>
            </a:r>
          </a:p>
          <a:p>
            <a:pPr marL="0" lvl="1" defTabSz="896181">
              <a:spcAft>
                <a:spcPts val="588"/>
              </a:spcAft>
              <a:defRPr/>
            </a:pPr>
            <a:r>
              <a:rPr lang="en-US" sz="1567" dirty="0">
                <a:gradFill>
                  <a:gsLst>
                    <a:gs pos="2917">
                      <a:srgbClr val="1A1A1A"/>
                    </a:gs>
                    <a:gs pos="30000">
                      <a:srgbClr val="1A1A1A"/>
                    </a:gs>
                  </a:gsLst>
                  <a:lin ang="5400000" scaled="0"/>
                </a:gradFill>
                <a:latin typeface="Segoe UI"/>
                <a:cs typeface="Segoe UI Semilight" panose="020B0402040204020203" pitchFamily="34" charset="0"/>
              </a:rPr>
              <a:t>Disks to be used for Azure VMs (standard, premium)</a:t>
            </a:r>
          </a:p>
        </p:txBody>
      </p:sp>
      <p:cxnSp>
        <p:nvCxnSpPr>
          <p:cNvPr id="10" name="Straight Connector 9">
            <a:extLst>
              <a:ext uri="{FF2B5EF4-FFF2-40B4-BE49-F238E27FC236}">
                <a16:creationId xmlns:a16="http://schemas.microsoft.com/office/drawing/2014/main" id="{18F075EE-CB11-074A-A54B-F1B8B308FCFE}"/>
              </a:ext>
            </a:extLst>
          </p:cNvPr>
          <p:cNvCxnSpPr>
            <a:cxnSpLocks/>
          </p:cNvCxnSpPr>
          <p:nvPr/>
        </p:nvCxnSpPr>
        <p:spPr>
          <a:xfrm>
            <a:off x="5809642" y="1934959"/>
            <a:ext cx="0" cy="38300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E5CF18B-8E84-CC46-A1B7-03233A6C81D4}"/>
              </a:ext>
            </a:extLst>
          </p:cNvPr>
          <p:cNvSpPr>
            <a:spLocks noGrp="1"/>
          </p:cNvSpPr>
          <p:nvPr>
            <p:ph type="title"/>
          </p:nvPr>
        </p:nvSpPr>
        <p:spPr/>
        <p:txBody>
          <a:bodyPr/>
          <a:lstStyle/>
          <a:p>
            <a:r>
              <a:rPr lang="en-US" spc="-50" dirty="0">
                <a:latin typeface="Segoe UI Semibold (Headings)"/>
              </a:rPr>
              <a:t>Migration: Bandwidth Consumption</a:t>
            </a:r>
            <a:endParaRPr lang="en-US" dirty="0"/>
          </a:p>
        </p:txBody>
      </p:sp>
      <p:pic>
        <p:nvPicPr>
          <p:cNvPr id="14" name="Picture 13">
            <a:extLst>
              <a:ext uri="{FF2B5EF4-FFF2-40B4-BE49-F238E27FC236}">
                <a16:creationId xmlns:a16="http://schemas.microsoft.com/office/drawing/2014/main" id="{7C78E988-240B-E345-ACA2-06D41D2F12DA}"/>
              </a:ext>
            </a:extLst>
          </p:cNvPr>
          <p:cNvPicPr>
            <a:picLocks noChangeAspect="1"/>
          </p:cNvPicPr>
          <p:nvPr/>
        </p:nvPicPr>
        <p:blipFill>
          <a:blip r:embed="rId3"/>
          <a:stretch>
            <a:fillRect/>
          </a:stretch>
        </p:blipFill>
        <p:spPr>
          <a:xfrm>
            <a:off x="6382360" y="1906457"/>
            <a:ext cx="738912" cy="738912"/>
          </a:xfrm>
          <a:prstGeom prst="rect">
            <a:avLst/>
          </a:prstGeom>
        </p:spPr>
      </p:pic>
      <p:pic>
        <p:nvPicPr>
          <p:cNvPr id="16" name="Picture 15">
            <a:extLst>
              <a:ext uri="{FF2B5EF4-FFF2-40B4-BE49-F238E27FC236}">
                <a16:creationId xmlns:a16="http://schemas.microsoft.com/office/drawing/2014/main" id="{EC350900-D63D-2345-82E8-293F593BD7A8}"/>
              </a:ext>
            </a:extLst>
          </p:cNvPr>
          <p:cNvPicPr>
            <a:picLocks noChangeAspect="1"/>
          </p:cNvPicPr>
          <p:nvPr/>
        </p:nvPicPr>
        <p:blipFill>
          <a:blip r:embed="rId4"/>
          <a:stretch>
            <a:fillRect/>
          </a:stretch>
        </p:blipFill>
        <p:spPr>
          <a:xfrm>
            <a:off x="677970" y="2062692"/>
            <a:ext cx="582676" cy="582676"/>
          </a:xfrm>
          <a:prstGeom prst="rect">
            <a:avLst/>
          </a:prstGeom>
        </p:spPr>
      </p:pic>
      <p:sp>
        <p:nvSpPr>
          <p:cNvPr id="5" name="bk object 17">
            <a:extLst>
              <a:ext uri="{FF2B5EF4-FFF2-40B4-BE49-F238E27FC236}">
                <a16:creationId xmlns:a16="http://schemas.microsoft.com/office/drawing/2014/main" id="{D9FF8741-169F-4F9B-AB05-004B620C4588}"/>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1" name="TextBox 10">
            <a:extLst>
              <a:ext uri="{FF2B5EF4-FFF2-40B4-BE49-F238E27FC236}">
                <a16:creationId xmlns:a16="http://schemas.microsoft.com/office/drawing/2014/main" id="{A427627C-A29D-4420-A6C3-1056DD70E0B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3157392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371E87-DFE9-4054-B7FD-EEC66AA1BE82}"/>
              </a:ext>
            </a:extLst>
          </p:cNvPr>
          <p:cNvSpPr/>
          <p:nvPr/>
        </p:nvSpPr>
        <p:spPr>
          <a:xfrm>
            <a:off x="1" y="4525639"/>
            <a:ext cx="3375757" cy="1636552"/>
          </a:xfrm>
          <a:prstGeom prst="rect">
            <a:avLst/>
          </a:prstGeom>
          <a:solidFill>
            <a:schemeClr val="bg1"/>
          </a:solidFill>
          <a:ln>
            <a:noFill/>
            <a:prstDash val="dash"/>
          </a:ln>
        </p:spPr>
        <p:txBody>
          <a:bodyPr wrap="square">
            <a:spAutoFit/>
          </a:bodyPr>
          <a:lstStyle/>
          <a:p>
            <a:pPr marL="285695" indent="-285695" defTabSz="896181">
              <a:buFont typeface="Arial" panose="020B0604020202020204" pitchFamily="34" charset="0"/>
              <a:buChar char="•"/>
              <a:defRPr/>
            </a:pPr>
            <a:endParaRPr lang="en-US" sz="1569" dirty="0">
              <a:gradFill>
                <a:gsLst>
                  <a:gs pos="2917">
                    <a:srgbClr val="1A1A1A"/>
                  </a:gs>
                  <a:gs pos="30000">
                    <a:srgbClr val="1A1A1A"/>
                  </a:gs>
                </a:gsLst>
                <a:lin ang="5400000" scaled="0"/>
              </a:gradFill>
              <a:latin typeface="Segoe UI"/>
              <a:cs typeface="Segoe UI Semilight" panose="020B0402040204020203" pitchFamily="34" charset="0"/>
            </a:endParaRPr>
          </a:p>
          <a:p>
            <a:pPr marL="285695" indent="-285695" defTabSz="896181">
              <a:buFont typeface="Arial" panose="020B0604020202020204" pitchFamily="34" charset="0"/>
              <a:buChar char="•"/>
              <a:defRPr/>
            </a:pPr>
            <a:endParaRPr lang="en-US" sz="1569" dirty="0">
              <a:gradFill>
                <a:gsLst>
                  <a:gs pos="2917">
                    <a:srgbClr val="1A1A1A"/>
                  </a:gs>
                  <a:gs pos="30000">
                    <a:srgbClr val="1A1A1A"/>
                  </a:gs>
                </a:gsLst>
                <a:lin ang="5400000" scaled="0"/>
              </a:gradFill>
              <a:latin typeface="Segoe UI"/>
              <a:cs typeface="Segoe UI Semilight" panose="020B0402040204020203" pitchFamily="34" charset="0"/>
            </a:endParaRPr>
          </a:p>
          <a:p>
            <a:pPr marL="285695" indent="-285695" defTabSz="896181">
              <a:buFont typeface="Arial" panose="020B0604020202020204" pitchFamily="34" charset="0"/>
              <a:buChar char="•"/>
              <a:defRPr/>
            </a:pPr>
            <a:endParaRPr lang="en-US" sz="1569" dirty="0">
              <a:gradFill>
                <a:gsLst>
                  <a:gs pos="2917">
                    <a:srgbClr val="1A1A1A"/>
                  </a:gs>
                  <a:gs pos="30000">
                    <a:srgbClr val="1A1A1A"/>
                  </a:gs>
                </a:gsLst>
                <a:lin ang="5400000" scaled="0"/>
              </a:gradFill>
              <a:latin typeface="Segoe UI"/>
              <a:cs typeface="Segoe UI Semilight" panose="020B0402040204020203" pitchFamily="34" charset="0"/>
            </a:endParaRPr>
          </a:p>
          <a:p>
            <a:pPr marL="285695" indent="-285695" defTabSz="896181">
              <a:buFont typeface="Arial" panose="020B0604020202020204" pitchFamily="34" charset="0"/>
              <a:buChar char="•"/>
              <a:defRPr/>
            </a:pPr>
            <a:endParaRPr lang="en-US" sz="1569" dirty="0">
              <a:gradFill>
                <a:gsLst>
                  <a:gs pos="2917">
                    <a:srgbClr val="1A1A1A"/>
                  </a:gs>
                  <a:gs pos="30000">
                    <a:srgbClr val="1A1A1A"/>
                  </a:gs>
                </a:gsLst>
                <a:lin ang="5400000" scaled="0"/>
              </a:gradFill>
              <a:latin typeface="Segoe UI"/>
              <a:cs typeface="Segoe UI Semilight" panose="020B0402040204020203" pitchFamily="34" charset="0"/>
            </a:endParaRPr>
          </a:p>
          <a:p>
            <a:pPr defTabSz="914225">
              <a:defRPr/>
            </a:pPr>
            <a:endParaRPr lang="en-US" sz="1569" dirty="0">
              <a:ln>
                <a:solidFill>
                  <a:prstClr val="white"/>
                </a:solidFill>
              </a:ln>
              <a:solidFill>
                <a:prstClr val="black"/>
              </a:solidFill>
              <a:latin typeface="Segoe UI"/>
            </a:endParaRPr>
          </a:p>
          <a:p>
            <a:pPr defTabSz="914225">
              <a:defRPr/>
            </a:pPr>
            <a:endParaRPr lang="en-US" sz="800" dirty="0">
              <a:ln>
                <a:solidFill>
                  <a:prstClr val="white"/>
                </a:solidFill>
              </a:ln>
              <a:solidFill>
                <a:prstClr val="black"/>
              </a:solidFill>
              <a:latin typeface="Segoe UI"/>
            </a:endParaRPr>
          </a:p>
          <a:p>
            <a:pPr defTabSz="914225">
              <a:defRPr/>
            </a:pPr>
            <a:r>
              <a:rPr lang="en-US" sz="1400" dirty="0">
                <a:ln>
                  <a:solidFill>
                    <a:prstClr val="white"/>
                  </a:solidFill>
                </a:ln>
                <a:solidFill>
                  <a:prstClr val="black"/>
                </a:solidFill>
                <a:latin typeface="Segoe UI"/>
              </a:rPr>
              <a:t> </a:t>
            </a:r>
          </a:p>
        </p:txBody>
      </p:sp>
      <p:sp>
        <p:nvSpPr>
          <p:cNvPr id="2" name="Title 1">
            <a:extLst>
              <a:ext uri="{FF2B5EF4-FFF2-40B4-BE49-F238E27FC236}">
                <a16:creationId xmlns:a16="http://schemas.microsoft.com/office/drawing/2014/main" id="{636B2F32-D3F8-43EA-86DE-9214CFABE44F}"/>
              </a:ext>
            </a:extLst>
          </p:cNvPr>
          <p:cNvSpPr txBox="1">
            <a:spLocks/>
          </p:cNvSpPr>
          <p:nvPr/>
        </p:nvSpPr>
        <p:spPr>
          <a:xfrm>
            <a:off x="589825" y="458045"/>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14225">
              <a:lnSpc>
                <a:spcPct val="100000"/>
              </a:lnSpc>
              <a:spcBef>
                <a:spcPts val="0"/>
              </a:spcBef>
              <a:defRPr/>
            </a:pPr>
            <a:endParaRPr lang="en-US" sz="2745" dirty="0">
              <a:latin typeface="Segoe UI Semibold (Headings)"/>
            </a:endParaRPr>
          </a:p>
        </p:txBody>
      </p:sp>
      <p:sp>
        <p:nvSpPr>
          <p:cNvPr id="3" name="Title 2">
            <a:extLst>
              <a:ext uri="{FF2B5EF4-FFF2-40B4-BE49-F238E27FC236}">
                <a16:creationId xmlns:a16="http://schemas.microsoft.com/office/drawing/2014/main" id="{C83FA528-0650-7944-A922-2E82C9203361}"/>
              </a:ext>
            </a:extLst>
          </p:cNvPr>
          <p:cNvSpPr>
            <a:spLocks noGrp="1"/>
          </p:cNvSpPr>
          <p:nvPr>
            <p:ph type="title"/>
          </p:nvPr>
        </p:nvSpPr>
        <p:spPr>
          <a:xfrm>
            <a:off x="455995" y="433143"/>
            <a:ext cx="11303917" cy="813704"/>
          </a:xfrm>
        </p:spPr>
        <p:txBody>
          <a:bodyPr/>
          <a:lstStyle/>
          <a:p>
            <a:r>
              <a:rPr lang="en-US" dirty="0"/>
              <a:t>Migration: Replication Bandwidth Throttling</a:t>
            </a:r>
          </a:p>
        </p:txBody>
      </p:sp>
      <p:sp>
        <p:nvSpPr>
          <p:cNvPr id="7" name="Rectangle 6">
            <a:extLst>
              <a:ext uri="{FF2B5EF4-FFF2-40B4-BE49-F238E27FC236}">
                <a16:creationId xmlns:a16="http://schemas.microsoft.com/office/drawing/2014/main" id="{23099729-79AE-7C4C-8FE1-7B124FE110FE}"/>
              </a:ext>
            </a:extLst>
          </p:cNvPr>
          <p:cNvSpPr/>
          <p:nvPr/>
        </p:nvSpPr>
        <p:spPr>
          <a:xfrm>
            <a:off x="543148" y="2916375"/>
            <a:ext cx="2842787" cy="693970"/>
          </a:xfrm>
          <a:prstGeom prst="rect">
            <a:avLst/>
          </a:prstGeom>
        </p:spPr>
        <p:txBody>
          <a:bodyPr wrap="square">
            <a:spAutoFit/>
          </a:bodyPr>
          <a:lstStyle/>
          <a:p>
            <a:pPr defTabSz="896181">
              <a:defRPr/>
            </a:pPr>
            <a:r>
              <a:rPr lang="en-US" sz="1961" dirty="0">
                <a:solidFill>
                  <a:srgbClr val="0078D4"/>
                </a:solidFill>
                <a:latin typeface="Segoe UI Semibold (Headings)"/>
                <a:cs typeface="Segoe UI Semilight" panose="020B0402040204020203" pitchFamily="34" charset="0"/>
              </a:rPr>
              <a:t>For agentless VMware migrations</a:t>
            </a:r>
          </a:p>
        </p:txBody>
      </p:sp>
      <p:sp>
        <p:nvSpPr>
          <p:cNvPr id="8" name="Rectangle 7">
            <a:extLst>
              <a:ext uri="{FF2B5EF4-FFF2-40B4-BE49-F238E27FC236}">
                <a16:creationId xmlns:a16="http://schemas.microsoft.com/office/drawing/2014/main" id="{EA22C719-2B22-CE4A-9132-093D82D9CF99}"/>
              </a:ext>
            </a:extLst>
          </p:cNvPr>
          <p:cNvSpPr/>
          <p:nvPr/>
        </p:nvSpPr>
        <p:spPr>
          <a:xfrm>
            <a:off x="543148" y="3746023"/>
            <a:ext cx="2842787" cy="814284"/>
          </a:xfrm>
          <a:prstGeom prst="rect">
            <a:avLst/>
          </a:prstGeom>
        </p:spPr>
        <p:txBody>
          <a:bodyPr wrap="square">
            <a:spAutoFit/>
          </a:bodyPr>
          <a:lstStyle/>
          <a:p>
            <a:pPr marL="0" lvl="1" defTabSz="896181">
              <a:spcAft>
                <a:spcPts val="588"/>
              </a:spcAft>
              <a:defRPr/>
            </a:pPr>
            <a:r>
              <a:rPr lang="en-US" sz="1567" b="1" dirty="0">
                <a:gradFill>
                  <a:gsLst>
                    <a:gs pos="2917">
                      <a:srgbClr val="1A1A1A"/>
                    </a:gs>
                    <a:gs pos="30000">
                      <a:srgbClr val="1A1A1A"/>
                    </a:gs>
                  </a:gsLst>
                  <a:lin ang="5400000" scaled="0"/>
                </a:gradFill>
                <a:latin typeface="Segoe UI"/>
                <a:cs typeface="Segoe UI Semilight" panose="020B0402040204020203" pitchFamily="34" charset="0"/>
              </a:rPr>
              <a:t>Set the </a:t>
            </a:r>
            <a:r>
              <a:rPr lang="en-US" sz="1567" b="1" dirty="0" err="1">
                <a:gradFill>
                  <a:gsLst>
                    <a:gs pos="2917">
                      <a:srgbClr val="1A1A1A"/>
                    </a:gs>
                    <a:gs pos="30000">
                      <a:srgbClr val="1A1A1A"/>
                    </a:gs>
                  </a:gsLst>
                  <a:lin ang="5400000" scaled="0"/>
                </a:gradFill>
                <a:latin typeface="Segoe UI"/>
                <a:cs typeface="Segoe UI Semilight" panose="020B0402040204020203" pitchFamily="34" charset="0"/>
              </a:rPr>
              <a:t>NetQoSPolicy</a:t>
            </a:r>
            <a:r>
              <a:rPr lang="en-US" sz="1567" b="1" dirty="0">
                <a:gradFill>
                  <a:gsLst>
                    <a:gs pos="2917">
                      <a:srgbClr val="1A1A1A"/>
                    </a:gs>
                    <a:gs pos="30000">
                      <a:srgbClr val="1A1A1A"/>
                    </a:gs>
                  </a:gsLst>
                  <a:lin ang="5400000" scaled="0"/>
                </a:gradFill>
                <a:latin typeface="Segoe UI"/>
                <a:cs typeface="Segoe UI Semilight" panose="020B0402040204020203" pitchFamily="34" charset="0"/>
              </a:rPr>
              <a:t> with throttle rate on Azure Migrate appliance</a:t>
            </a:r>
          </a:p>
        </p:txBody>
      </p:sp>
      <p:sp>
        <p:nvSpPr>
          <p:cNvPr id="10" name="Rectangle 9">
            <a:extLst>
              <a:ext uri="{FF2B5EF4-FFF2-40B4-BE49-F238E27FC236}">
                <a16:creationId xmlns:a16="http://schemas.microsoft.com/office/drawing/2014/main" id="{2BA772E0-8905-574D-9787-BB600144EEB9}"/>
              </a:ext>
            </a:extLst>
          </p:cNvPr>
          <p:cNvSpPr/>
          <p:nvPr/>
        </p:nvSpPr>
        <p:spPr>
          <a:xfrm>
            <a:off x="3872058" y="2916375"/>
            <a:ext cx="3150092" cy="693970"/>
          </a:xfrm>
          <a:prstGeom prst="rect">
            <a:avLst/>
          </a:prstGeom>
        </p:spPr>
        <p:txBody>
          <a:bodyPr wrap="square">
            <a:spAutoFit/>
          </a:bodyPr>
          <a:lstStyle/>
          <a:p>
            <a:pPr defTabSz="896181">
              <a:defRPr/>
            </a:pPr>
            <a:r>
              <a:rPr lang="en-US" sz="1961" dirty="0">
                <a:solidFill>
                  <a:srgbClr val="0078D4"/>
                </a:solidFill>
                <a:latin typeface="Segoe UI Semibold (Headings)"/>
                <a:cs typeface="Segoe UI Semilight" panose="020B0402040204020203" pitchFamily="34" charset="0"/>
              </a:rPr>
              <a:t>For agentless Hyper-V migrations</a:t>
            </a:r>
          </a:p>
        </p:txBody>
      </p:sp>
      <p:sp>
        <p:nvSpPr>
          <p:cNvPr id="11" name="Rectangle 10">
            <a:extLst>
              <a:ext uri="{FF2B5EF4-FFF2-40B4-BE49-F238E27FC236}">
                <a16:creationId xmlns:a16="http://schemas.microsoft.com/office/drawing/2014/main" id="{7A6B66F7-F80B-7243-95DE-EB30C1B1F629}"/>
              </a:ext>
            </a:extLst>
          </p:cNvPr>
          <p:cNvSpPr/>
          <p:nvPr/>
        </p:nvSpPr>
        <p:spPr>
          <a:xfrm>
            <a:off x="3872058" y="3746024"/>
            <a:ext cx="3375757" cy="2171423"/>
          </a:xfrm>
          <a:prstGeom prst="rect">
            <a:avLst/>
          </a:prstGeom>
        </p:spPr>
        <p:txBody>
          <a:bodyPr wrap="square">
            <a:spAutoFit/>
          </a:bodyPr>
          <a:lstStyle/>
          <a:p>
            <a:pPr marL="0" lvl="1" defTabSz="896181">
              <a:spcAft>
                <a:spcPts val="588"/>
              </a:spcAft>
              <a:defRPr/>
            </a:pPr>
            <a:r>
              <a:rPr lang="en-US" sz="1567" b="1" dirty="0">
                <a:gradFill>
                  <a:gsLst>
                    <a:gs pos="2917">
                      <a:srgbClr val="1A1A1A"/>
                    </a:gs>
                    <a:gs pos="30000">
                      <a:srgbClr val="1A1A1A"/>
                    </a:gs>
                  </a:gsLst>
                  <a:lin ang="5400000" scaled="0"/>
                </a:gradFill>
                <a:latin typeface="Segoe UI"/>
                <a:cs typeface="Segoe UI Semilight" panose="020B0402040204020203" pitchFamily="34" charset="0"/>
              </a:rPr>
              <a:t>On the Hyper-V host</a:t>
            </a:r>
          </a:p>
          <a:p>
            <a:pPr marL="0" lvl="1" defTabSz="896181">
              <a:spcAft>
                <a:spcPts val="588"/>
              </a:spcAft>
              <a:defRPr/>
            </a:pPr>
            <a:r>
              <a:rPr lang="en-US" sz="1567" dirty="0">
                <a:gradFill>
                  <a:gsLst>
                    <a:gs pos="2917">
                      <a:srgbClr val="1A1A1A"/>
                    </a:gs>
                    <a:gs pos="30000">
                      <a:srgbClr val="1A1A1A"/>
                    </a:gs>
                  </a:gsLst>
                  <a:lin ang="5400000" scaled="0"/>
                </a:gradFill>
                <a:latin typeface="Segoe UI"/>
                <a:cs typeface="Segoe UI Semilight" panose="020B0402040204020203" pitchFamily="34" charset="0"/>
              </a:rPr>
              <a:t>To control upload bandwidth, use the Windows Azure Backup MMC snap-in and configure maximum bandwidth to use</a:t>
            </a:r>
          </a:p>
          <a:p>
            <a:pPr marL="0" lvl="1" defTabSz="896181">
              <a:spcAft>
                <a:spcPts val="588"/>
              </a:spcAft>
              <a:defRPr/>
            </a:pPr>
            <a:r>
              <a:rPr lang="en-US" sz="1567" dirty="0">
                <a:gradFill>
                  <a:gsLst>
                    <a:gs pos="2917">
                      <a:srgbClr val="1A1A1A"/>
                    </a:gs>
                    <a:gs pos="30000">
                      <a:srgbClr val="1A1A1A"/>
                    </a:gs>
                  </a:gsLst>
                  <a:lin ang="5400000" scaled="0"/>
                </a:gradFill>
                <a:latin typeface="Segoe UI"/>
                <a:cs typeface="Segoe UI Semilight" panose="020B0402040204020203" pitchFamily="34" charset="0"/>
              </a:rPr>
              <a:t>To increase upload efficacy, increase the number of threads used for data upload</a:t>
            </a:r>
          </a:p>
        </p:txBody>
      </p:sp>
      <p:sp>
        <p:nvSpPr>
          <p:cNvPr id="16" name="Rectangle 15">
            <a:extLst>
              <a:ext uri="{FF2B5EF4-FFF2-40B4-BE49-F238E27FC236}">
                <a16:creationId xmlns:a16="http://schemas.microsoft.com/office/drawing/2014/main" id="{0EB5E96C-52FF-C24A-B175-138BCE101907}"/>
              </a:ext>
            </a:extLst>
          </p:cNvPr>
          <p:cNvSpPr/>
          <p:nvPr/>
        </p:nvSpPr>
        <p:spPr>
          <a:xfrm>
            <a:off x="7918420" y="2916375"/>
            <a:ext cx="3150092" cy="693970"/>
          </a:xfrm>
          <a:prstGeom prst="rect">
            <a:avLst/>
          </a:prstGeom>
        </p:spPr>
        <p:txBody>
          <a:bodyPr wrap="square">
            <a:spAutoFit/>
          </a:bodyPr>
          <a:lstStyle/>
          <a:p>
            <a:pPr defTabSz="896181">
              <a:defRPr/>
            </a:pPr>
            <a:r>
              <a:rPr lang="en-US" sz="1961" dirty="0">
                <a:solidFill>
                  <a:srgbClr val="0078D4"/>
                </a:solidFill>
                <a:latin typeface="Segoe UI Semibold (Headings)"/>
                <a:cs typeface="Segoe UI Semilight" panose="020B0402040204020203" pitchFamily="34" charset="0"/>
              </a:rPr>
              <a:t>For agent-based migrations</a:t>
            </a:r>
          </a:p>
        </p:txBody>
      </p:sp>
      <p:sp>
        <p:nvSpPr>
          <p:cNvPr id="17" name="Rectangle 16">
            <a:extLst>
              <a:ext uri="{FF2B5EF4-FFF2-40B4-BE49-F238E27FC236}">
                <a16:creationId xmlns:a16="http://schemas.microsoft.com/office/drawing/2014/main" id="{ECE7CF25-27D8-884B-9BCF-A3820FA06C77}"/>
              </a:ext>
            </a:extLst>
          </p:cNvPr>
          <p:cNvSpPr/>
          <p:nvPr/>
        </p:nvSpPr>
        <p:spPr>
          <a:xfrm>
            <a:off x="7918420" y="3746024"/>
            <a:ext cx="3535898" cy="2653934"/>
          </a:xfrm>
          <a:prstGeom prst="rect">
            <a:avLst/>
          </a:prstGeom>
        </p:spPr>
        <p:txBody>
          <a:bodyPr wrap="square">
            <a:spAutoFit/>
          </a:bodyPr>
          <a:lstStyle/>
          <a:p>
            <a:pPr marL="0" lvl="1" defTabSz="896181">
              <a:spcAft>
                <a:spcPts val="588"/>
              </a:spcAft>
              <a:defRPr/>
            </a:pPr>
            <a:r>
              <a:rPr lang="en-US" sz="1567" b="1" dirty="0">
                <a:gradFill>
                  <a:gsLst>
                    <a:gs pos="2917">
                      <a:srgbClr val="1A1A1A"/>
                    </a:gs>
                    <a:gs pos="30000">
                      <a:srgbClr val="1A1A1A"/>
                    </a:gs>
                  </a:gsLst>
                  <a:lin ang="5400000" scaled="0"/>
                </a:gradFill>
                <a:latin typeface="Segoe UI"/>
                <a:cs typeface="Segoe UI Semilight" panose="020B0402040204020203" pitchFamily="34" charset="0"/>
              </a:rPr>
              <a:t>On the replication appliance (configuration server) and/or scale-out process servers</a:t>
            </a:r>
          </a:p>
          <a:p>
            <a:pPr marL="0" lvl="1" defTabSz="896181">
              <a:spcAft>
                <a:spcPts val="588"/>
              </a:spcAft>
              <a:defRPr/>
            </a:pPr>
            <a:r>
              <a:rPr lang="en-US" sz="1567" dirty="0">
                <a:gradFill>
                  <a:gsLst>
                    <a:gs pos="2917">
                      <a:srgbClr val="1A1A1A"/>
                    </a:gs>
                    <a:gs pos="30000">
                      <a:srgbClr val="1A1A1A"/>
                    </a:gs>
                  </a:gsLst>
                  <a:lin ang="5400000" scaled="0"/>
                </a:gradFill>
                <a:latin typeface="Segoe UI"/>
                <a:cs typeface="Segoe UI Semilight" panose="020B0402040204020203" pitchFamily="34" charset="0"/>
              </a:rPr>
              <a:t>To control upload throughput, use the Windows Azure Backup MMC snap-in and configure maximum bandwidth to use</a:t>
            </a:r>
          </a:p>
          <a:p>
            <a:pPr marL="0" lvl="1" defTabSz="896181">
              <a:spcAft>
                <a:spcPts val="588"/>
              </a:spcAft>
              <a:defRPr/>
            </a:pPr>
            <a:r>
              <a:rPr lang="en-US" sz="1567" dirty="0">
                <a:gradFill>
                  <a:gsLst>
                    <a:gs pos="2917">
                      <a:srgbClr val="1A1A1A"/>
                    </a:gs>
                    <a:gs pos="30000">
                      <a:srgbClr val="1A1A1A"/>
                    </a:gs>
                  </a:gsLst>
                  <a:lin ang="5400000" scaled="0"/>
                </a:gradFill>
                <a:latin typeface="Segoe UI"/>
                <a:cs typeface="Segoe UI Semilight" panose="020B0402040204020203" pitchFamily="34" charset="0"/>
              </a:rPr>
              <a:t>To increase upload efficacy, increase the number of threads used for data upload</a:t>
            </a:r>
          </a:p>
        </p:txBody>
      </p:sp>
      <p:grpSp>
        <p:nvGrpSpPr>
          <p:cNvPr id="21" name="Group 20">
            <a:extLst>
              <a:ext uri="{FF2B5EF4-FFF2-40B4-BE49-F238E27FC236}">
                <a16:creationId xmlns:a16="http://schemas.microsoft.com/office/drawing/2014/main" id="{1093C890-150D-BB4D-851C-51731602D4A3}"/>
              </a:ext>
            </a:extLst>
          </p:cNvPr>
          <p:cNvGrpSpPr/>
          <p:nvPr/>
        </p:nvGrpSpPr>
        <p:grpSpPr>
          <a:xfrm>
            <a:off x="3622381" y="1934958"/>
            <a:ext cx="3872057" cy="4464998"/>
            <a:chOff x="3695017" y="1973262"/>
            <a:chExt cx="3949700" cy="3906838"/>
          </a:xfrm>
        </p:grpSpPr>
        <p:cxnSp>
          <p:nvCxnSpPr>
            <p:cNvPr id="18" name="Straight Connector 17">
              <a:extLst>
                <a:ext uri="{FF2B5EF4-FFF2-40B4-BE49-F238E27FC236}">
                  <a16:creationId xmlns:a16="http://schemas.microsoft.com/office/drawing/2014/main" id="{0D82EE8A-3FC6-EF41-BD6D-518545009578}"/>
                </a:ext>
              </a:extLst>
            </p:cNvPr>
            <p:cNvCxnSpPr>
              <a:cxnSpLocks/>
            </p:cNvCxnSpPr>
            <p:nvPr/>
          </p:nvCxnSpPr>
          <p:spPr>
            <a:xfrm>
              <a:off x="76447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EC5409-1D61-8040-9CAA-C7A627211600}"/>
                </a:ext>
              </a:extLst>
            </p:cNvPr>
            <p:cNvCxnSpPr>
              <a:cxnSpLocks/>
            </p:cNvCxnSpPr>
            <p:nvPr/>
          </p:nvCxnSpPr>
          <p:spPr>
            <a:xfrm>
              <a:off x="36950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6086CF8C-3308-6A4A-9AAF-0515186229D7}"/>
              </a:ext>
            </a:extLst>
          </p:cNvPr>
          <p:cNvPicPr>
            <a:picLocks noChangeAspect="1"/>
          </p:cNvPicPr>
          <p:nvPr/>
        </p:nvPicPr>
        <p:blipFill>
          <a:blip r:embed="rId3"/>
          <a:stretch>
            <a:fillRect/>
          </a:stretch>
        </p:blipFill>
        <p:spPr>
          <a:xfrm>
            <a:off x="7966729" y="1906457"/>
            <a:ext cx="738912" cy="738912"/>
          </a:xfrm>
          <a:prstGeom prst="rect">
            <a:avLst/>
          </a:prstGeom>
        </p:spPr>
      </p:pic>
      <p:pic>
        <p:nvPicPr>
          <p:cNvPr id="23" name="Picture 22">
            <a:extLst>
              <a:ext uri="{FF2B5EF4-FFF2-40B4-BE49-F238E27FC236}">
                <a16:creationId xmlns:a16="http://schemas.microsoft.com/office/drawing/2014/main" id="{ED2C0DCB-4AD2-5541-BB14-0A8D44F14767}"/>
              </a:ext>
            </a:extLst>
          </p:cNvPr>
          <p:cNvPicPr>
            <a:picLocks noChangeAspect="1"/>
          </p:cNvPicPr>
          <p:nvPr/>
        </p:nvPicPr>
        <p:blipFill>
          <a:blip r:embed="rId4"/>
          <a:stretch>
            <a:fillRect/>
          </a:stretch>
        </p:blipFill>
        <p:spPr>
          <a:xfrm>
            <a:off x="677970" y="2062692"/>
            <a:ext cx="582676" cy="582676"/>
          </a:xfrm>
          <a:prstGeom prst="rect">
            <a:avLst/>
          </a:prstGeom>
        </p:spPr>
      </p:pic>
      <p:pic>
        <p:nvPicPr>
          <p:cNvPr id="24" name="Picture 23">
            <a:extLst>
              <a:ext uri="{FF2B5EF4-FFF2-40B4-BE49-F238E27FC236}">
                <a16:creationId xmlns:a16="http://schemas.microsoft.com/office/drawing/2014/main" id="{8841D935-64E8-4245-A913-7C3A2711B421}"/>
              </a:ext>
            </a:extLst>
          </p:cNvPr>
          <p:cNvPicPr>
            <a:picLocks noChangeAspect="1"/>
          </p:cNvPicPr>
          <p:nvPr/>
        </p:nvPicPr>
        <p:blipFill>
          <a:blip r:embed="rId4"/>
          <a:stretch>
            <a:fillRect/>
          </a:stretch>
        </p:blipFill>
        <p:spPr>
          <a:xfrm>
            <a:off x="3964861" y="2062692"/>
            <a:ext cx="582676" cy="582676"/>
          </a:xfrm>
          <a:prstGeom prst="rect">
            <a:avLst/>
          </a:prstGeom>
        </p:spPr>
      </p:pic>
      <p:sp>
        <p:nvSpPr>
          <p:cNvPr id="4" name="bk object 17">
            <a:extLst>
              <a:ext uri="{FF2B5EF4-FFF2-40B4-BE49-F238E27FC236}">
                <a16:creationId xmlns:a16="http://schemas.microsoft.com/office/drawing/2014/main" id="{3F039D7B-E85C-402A-A93E-11E533EB5EF2}"/>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5" name="TextBox 4">
            <a:extLst>
              <a:ext uri="{FF2B5EF4-FFF2-40B4-BE49-F238E27FC236}">
                <a16:creationId xmlns:a16="http://schemas.microsoft.com/office/drawing/2014/main" id="{B0956463-B421-40BB-B9D9-01F86869D1D3}"/>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58205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5689983" y="487"/>
            <a:ext cx="6502018" cy="685702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7CC3D3CD-60C6-4BC8-9695-9878A24B3208}"/>
              </a:ext>
            </a:extLst>
          </p:cNvPr>
          <p:cNvSpPr/>
          <p:nvPr/>
        </p:nvSpPr>
        <p:spPr>
          <a:xfrm>
            <a:off x="411561" y="1815319"/>
            <a:ext cx="4374198" cy="4320533"/>
          </a:xfrm>
          <a:prstGeom prst="rect">
            <a:avLst/>
          </a:prstGeom>
          <a:noFill/>
          <a:ln>
            <a:noFill/>
            <a:prstDash val="dash"/>
          </a:ln>
        </p:spPr>
        <p:txBody>
          <a:bodyPr wrap="square">
            <a:spAutoFit/>
          </a:bodyPr>
          <a:lstStyle/>
          <a:p>
            <a:pPr defTabSz="896181">
              <a:spcBef>
                <a:spcPts val="588"/>
              </a:spcBef>
              <a:spcAft>
                <a:spcPts val="588"/>
              </a:spcAft>
              <a:defRPr/>
            </a:pPr>
            <a:r>
              <a:rPr lang="en-US" sz="1569" b="1" dirty="0">
                <a:solidFill>
                  <a:srgbClr val="0078D3"/>
                </a:solidFill>
                <a:latin typeface="Segoe UI"/>
                <a:cs typeface="Segoe UI Semilight" panose="020B0402040204020203" pitchFamily="34" charset="0"/>
              </a:rPr>
              <a:t>Replication data </a:t>
            </a:r>
            <a:r>
              <a:rPr lang="en-US" sz="1569" dirty="0">
                <a:gradFill>
                  <a:gsLst>
                    <a:gs pos="2917">
                      <a:srgbClr val="1A1A1A"/>
                    </a:gs>
                    <a:gs pos="30000">
                      <a:srgbClr val="1A1A1A"/>
                    </a:gs>
                  </a:gsLst>
                  <a:lin ang="5400000" scaled="0"/>
                </a:gradFill>
                <a:latin typeface="Segoe UI"/>
                <a:cs typeface="Segoe UI Semilight" panose="020B0402040204020203" pitchFamily="34" charset="0"/>
              </a:rPr>
              <a:t>can be routed through ExpressRoute with Microsoft Peering</a:t>
            </a:r>
          </a:p>
          <a:p>
            <a:pPr defTabSz="896181">
              <a:spcBef>
                <a:spcPts val="588"/>
              </a:spcBef>
              <a:spcAft>
                <a:spcPts val="588"/>
              </a:spcAft>
              <a:defRPr/>
            </a:pPr>
            <a:r>
              <a:rPr lang="en-US" sz="1569" b="1" dirty="0">
                <a:solidFill>
                  <a:srgbClr val="0078D3"/>
                </a:solidFill>
                <a:latin typeface="Segoe UI"/>
                <a:cs typeface="Segoe UI Semilight" panose="020B0402040204020203" pitchFamily="34" charset="0"/>
              </a:rPr>
              <a:t>Control plane </a:t>
            </a:r>
            <a:r>
              <a:rPr lang="en-US" sz="1569" dirty="0">
                <a:gradFill>
                  <a:gsLst>
                    <a:gs pos="2917">
                      <a:srgbClr val="1A1A1A"/>
                    </a:gs>
                    <a:gs pos="30000">
                      <a:srgbClr val="1A1A1A"/>
                    </a:gs>
                  </a:gsLst>
                  <a:lin ang="5400000" scaled="0"/>
                </a:gradFill>
                <a:latin typeface="Segoe UI"/>
                <a:cs typeface="Segoe UI Semilight" panose="020B0402040204020203" pitchFamily="34" charset="0"/>
              </a:rPr>
              <a:t>(replication orchestration) communications happen over the Internet </a:t>
            </a:r>
          </a:p>
          <a:p>
            <a:pPr defTabSz="896181">
              <a:spcBef>
                <a:spcPts val="588"/>
              </a:spcBef>
              <a:spcAft>
                <a:spcPts val="588"/>
              </a:spcAft>
              <a:defRPr/>
            </a:pPr>
            <a:r>
              <a:rPr lang="en-US" sz="1569" b="1" dirty="0">
                <a:solidFill>
                  <a:srgbClr val="0078D3"/>
                </a:solidFill>
                <a:latin typeface="Segoe UI"/>
                <a:cs typeface="Segoe UI Semilight" panose="020B0402040204020203" pitchFamily="34" charset="0"/>
              </a:rPr>
              <a:t>To configure Microsoft Peering </a:t>
            </a:r>
            <a:r>
              <a:rPr lang="en-US" sz="1569" dirty="0">
                <a:solidFill>
                  <a:srgbClr val="44546A">
                    <a:lumMod val="50000"/>
                  </a:srgbClr>
                </a:solidFill>
                <a:latin typeface="Segoe UI"/>
                <a:cs typeface="Segoe UI Semilight" panose="020B0402040204020203" pitchFamily="34" charset="0"/>
              </a:rPr>
              <a:t>for replication data transfer, advertise routes </a:t>
            </a:r>
            <a:r>
              <a:rPr lang="en-US" sz="1569" dirty="0">
                <a:gradFill>
                  <a:gsLst>
                    <a:gs pos="2917">
                      <a:srgbClr val="1A1A1A"/>
                    </a:gs>
                    <a:gs pos="30000">
                      <a:srgbClr val="1A1A1A"/>
                    </a:gs>
                  </a:gsLst>
                  <a:lin ang="5400000" scaled="0"/>
                </a:gradFill>
                <a:latin typeface="Segoe UI"/>
                <a:cs typeface="Segoe UI Semilight" panose="020B0402040204020203" pitchFamily="34" charset="0"/>
              </a:rPr>
              <a:t>for following BGP communities –</a:t>
            </a:r>
          </a:p>
          <a:p>
            <a:pPr marL="161848" indent="-161848" defTabSz="896181">
              <a:spcAft>
                <a:spcPts val="588"/>
              </a:spcAft>
              <a:buSzPct val="100000"/>
              <a:buFont typeface="Arial" panose="020B0604020202020204" pitchFamily="34" charset="0"/>
              <a:buChar char="•"/>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Regional BGP community for the source Azure region (Azure Migrate Project region)</a:t>
            </a:r>
          </a:p>
          <a:p>
            <a:pPr marL="161848" indent="-161848" defTabSz="896181">
              <a:spcAft>
                <a:spcPts val="588"/>
              </a:spcAft>
              <a:buSzPct val="100000"/>
              <a:buFont typeface="Arial" panose="020B0604020202020204" pitchFamily="34" charset="0"/>
              <a:buChar char="•"/>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Regional BGP community for the target Azure region (region for migration)</a:t>
            </a:r>
          </a:p>
          <a:p>
            <a:pPr marL="161848" indent="-161848" defTabSz="896181">
              <a:spcAft>
                <a:spcPts val="588"/>
              </a:spcAft>
              <a:buSzPct val="100000"/>
              <a:buFont typeface="Arial" panose="020B0604020202020204" pitchFamily="34" charset="0"/>
              <a:buChar char="•"/>
              <a:defRPr/>
            </a:pPr>
            <a:r>
              <a:rPr lang="en-US" sz="1568" dirty="0">
                <a:gradFill>
                  <a:gsLst>
                    <a:gs pos="2917">
                      <a:srgbClr val="1A1A1A"/>
                    </a:gs>
                    <a:gs pos="30000">
                      <a:srgbClr val="1A1A1A"/>
                    </a:gs>
                  </a:gsLst>
                  <a:lin ang="5400000" scaled="0"/>
                </a:gradFill>
                <a:latin typeface="Segoe UI"/>
                <a:cs typeface="Segoe UI Semilight" panose="020B0402040204020203" pitchFamily="34" charset="0"/>
              </a:rPr>
              <a:t>BGP community for Azure Active Directory (12076:5060)</a:t>
            </a:r>
          </a:p>
          <a:p>
            <a:pPr defTabSz="896181">
              <a:spcAft>
                <a:spcPts val="588"/>
              </a:spcAft>
              <a:defRPr/>
            </a:pPr>
            <a:r>
              <a:rPr lang="en-US" sz="1569" dirty="0">
                <a:gradFill>
                  <a:gsLst>
                    <a:gs pos="2917">
                      <a:srgbClr val="1A1A1A"/>
                    </a:gs>
                    <a:gs pos="30000">
                      <a:srgbClr val="1A1A1A"/>
                    </a:gs>
                  </a:gsLst>
                  <a:lin ang="5400000" scaled="0"/>
                </a:gradFill>
                <a:latin typeface="Segoe UI"/>
                <a:cs typeface="Segoe UI Semilight" panose="020B0402040204020203" pitchFamily="34" charset="0"/>
              </a:rPr>
              <a:t>If using proxy setup on-premise, then configure proxy bypass for “</a:t>
            </a:r>
            <a:r>
              <a:rPr lang="en-US" sz="1569" i="1" dirty="0">
                <a:gradFill>
                  <a:gsLst>
                    <a:gs pos="2917">
                      <a:srgbClr val="1A1A1A"/>
                    </a:gs>
                    <a:gs pos="30000">
                      <a:srgbClr val="1A1A1A"/>
                    </a:gs>
                  </a:gsLst>
                  <a:lin ang="5400000" scaled="0"/>
                </a:gradFill>
                <a:latin typeface="Segoe UI"/>
                <a:cs typeface="Segoe UI Semilight" panose="020B0402040204020203" pitchFamily="34" charset="0"/>
              </a:rPr>
              <a:t>.*.</a:t>
            </a:r>
            <a:r>
              <a:rPr lang="en-US" sz="1569" i="1" dirty="0" err="1">
                <a:gradFill>
                  <a:gsLst>
                    <a:gs pos="2917">
                      <a:srgbClr val="1A1A1A"/>
                    </a:gs>
                    <a:gs pos="30000">
                      <a:srgbClr val="1A1A1A"/>
                    </a:gs>
                  </a:gsLst>
                  <a:lin ang="5400000" scaled="0"/>
                </a:gradFill>
                <a:latin typeface="Segoe UI"/>
                <a:cs typeface="Segoe UI Semilight" panose="020B0402040204020203" pitchFamily="34" charset="0"/>
              </a:rPr>
              <a:t>blob.core.windows</a:t>
            </a:r>
            <a:r>
              <a:rPr lang="en-US" sz="1600" i="1" dirty="0" err="1">
                <a:gradFill>
                  <a:gsLst>
                    <a:gs pos="2917">
                      <a:srgbClr val="1A1A1A"/>
                    </a:gs>
                    <a:gs pos="30000">
                      <a:srgbClr val="1A1A1A"/>
                    </a:gs>
                  </a:gsLst>
                  <a:lin ang="5400000" scaled="0"/>
                </a:gradFill>
                <a:latin typeface="Segoe UI"/>
                <a:cs typeface="Segoe UI Semilight" panose="020B0402040204020203" pitchFamily="34" charset="0"/>
              </a:rPr>
              <a:t>.net</a:t>
            </a:r>
            <a:r>
              <a:rPr lang="en-US" sz="1600" dirty="0">
                <a:gradFill>
                  <a:gsLst>
                    <a:gs pos="2917">
                      <a:srgbClr val="1A1A1A"/>
                    </a:gs>
                    <a:gs pos="30000">
                      <a:srgbClr val="1A1A1A"/>
                    </a:gs>
                  </a:gsLst>
                  <a:lin ang="5400000" scaled="0"/>
                </a:gradFill>
                <a:latin typeface="Segoe UI"/>
                <a:cs typeface="Segoe UI Semilight" panose="020B0402040204020203" pitchFamily="34" charset="0"/>
              </a:rPr>
              <a:t>”</a:t>
            </a:r>
            <a:endParaRPr lang="en-US" sz="1400" dirty="0">
              <a:ln>
                <a:solidFill>
                  <a:prstClr val="white"/>
                </a:solidFill>
              </a:ln>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589825" y="458045"/>
            <a:ext cx="11015394" cy="553841"/>
          </a:xfrm>
          <a:prstGeom prst="rect">
            <a:avLst/>
          </a:prstGeom>
        </p:spPr>
        <p:txBody>
          <a:bodyPr vert="horz" wrap="square" lIns="0" tIns="89630" rIns="143407" bIns="89630"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14225">
              <a:lnSpc>
                <a:spcPct val="100000"/>
              </a:lnSpc>
              <a:spcBef>
                <a:spcPts val="0"/>
              </a:spcBef>
              <a:defRPr/>
            </a:pPr>
            <a:endParaRPr lang="en-US" sz="1765" i="1" dirty="0">
              <a:solidFill>
                <a:prstClr val="black"/>
              </a:solidFill>
              <a:latin typeface="Segoe UI Semibold (Headings)"/>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096000" y="5763562"/>
            <a:ext cx="482673" cy="3342"/>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096000" y="5973408"/>
            <a:ext cx="482673" cy="334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096000" y="6177700"/>
            <a:ext cx="482673" cy="33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6656856" y="5623428"/>
            <a:ext cx="3511968" cy="264972"/>
          </a:xfrm>
          <a:prstGeom prst="rect">
            <a:avLst/>
          </a:prstGeom>
          <a:noFill/>
        </p:spPr>
        <p:txBody>
          <a:bodyPr wrap="square" rtlCol="0">
            <a:spAutoFit/>
          </a:bodyPr>
          <a:lstStyle/>
          <a:p>
            <a:pPr defTabSz="914049">
              <a:defRPr/>
            </a:pPr>
            <a:r>
              <a:rPr lang="en-US" sz="1100" i="1" kern="0">
                <a:solidFill>
                  <a:srgbClr val="75757A"/>
                </a:solidFill>
                <a:latin typeface="Segoe UI"/>
              </a:rPr>
              <a:t>Orchestration data (over Internet)</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6652037" y="5824378"/>
            <a:ext cx="3840936" cy="264972"/>
          </a:xfrm>
          <a:prstGeom prst="rect">
            <a:avLst/>
          </a:prstGeom>
          <a:noFill/>
        </p:spPr>
        <p:txBody>
          <a:bodyPr wrap="square" rtlCol="0">
            <a:spAutoFit/>
          </a:bodyPr>
          <a:lstStyle/>
          <a:p>
            <a:pPr defTabSz="914049">
              <a:defRPr/>
            </a:pPr>
            <a:r>
              <a:rPr lang="en-US" sz="1100" i="1" kern="0" dirty="0">
                <a:solidFill>
                  <a:srgbClr val="75757A"/>
                </a:solidFill>
                <a:latin typeface="Segoe UI"/>
              </a:rPr>
              <a:t>Replication data (over ExpressRoute with Microsoft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6647218" y="6009830"/>
            <a:ext cx="5042618" cy="264972"/>
          </a:xfrm>
          <a:prstGeom prst="rect">
            <a:avLst/>
          </a:prstGeom>
          <a:noFill/>
        </p:spPr>
        <p:txBody>
          <a:bodyPr wrap="square" rtlCol="0">
            <a:spAutoFit/>
          </a:bodyPr>
          <a:lstStyle/>
          <a:p>
            <a:pPr defTabSz="914049">
              <a:defRPr/>
            </a:pPr>
            <a:r>
              <a:rPr lang="en-US" sz="1100" i="1" kern="0">
                <a:solidFill>
                  <a:srgbClr val="75757A"/>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6358015" y="957290"/>
            <a:ext cx="5165953" cy="1338300"/>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a:endParaRPr>
          </a:p>
        </p:txBody>
      </p:sp>
      <p:grpSp>
        <p:nvGrpSpPr>
          <p:cNvPr id="9" name="Group 8">
            <a:extLst>
              <a:ext uri="{FF2B5EF4-FFF2-40B4-BE49-F238E27FC236}">
                <a16:creationId xmlns:a16="http://schemas.microsoft.com/office/drawing/2014/main" id="{42DD1D82-B685-419B-BD48-188ABA5998A5}"/>
              </a:ext>
            </a:extLst>
          </p:cNvPr>
          <p:cNvGrpSpPr/>
          <p:nvPr/>
        </p:nvGrpSpPr>
        <p:grpSpPr>
          <a:xfrm>
            <a:off x="7106558" y="1135171"/>
            <a:ext cx="418916" cy="378425"/>
            <a:chOff x="5118964" y="3771564"/>
            <a:chExt cx="642073" cy="596676"/>
          </a:xfrm>
        </p:grpSpPr>
        <p:sp>
          <p:nvSpPr>
            <p:cNvPr id="12" name="Rectangle 11">
              <a:extLst>
                <a:ext uri="{FF2B5EF4-FFF2-40B4-BE49-F238E27FC236}">
                  <a16:creationId xmlns:a16="http://schemas.microsoft.com/office/drawing/2014/main" id="{6A63C451-4FEE-43C9-818F-B928A9DF0DDA}"/>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solidFill>
                  <a:srgbClr val="000000"/>
                </a:solidFill>
                <a:latin typeface="Segoe UI Semibold"/>
                <a:ea typeface="Segoe UI" pitchFamily="34" charset="0"/>
                <a:cs typeface="Segoe UI" pitchFamily="34" charset="0"/>
              </a:endParaRPr>
            </a:p>
          </p:txBody>
        </p:sp>
        <p:grpSp>
          <p:nvGrpSpPr>
            <p:cNvPr id="13" name="Group 4">
              <a:extLst>
                <a:ext uri="{FF2B5EF4-FFF2-40B4-BE49-F238E27FC236}">
                  <a16:creationId xmlns:a16="http://schemas.microsoft.com/office/drawing/2014/main" id="{EEDECEC9-6F08-48D7-836E-D998E39EA2F0}"/>
                </a:ext>
              </a:extLst>
            </p:cNvPr>
            <p:cNvGrpSpPr>
              <a:grpSpLocks noChangeAspect="1"/>
            </p:cNvGrpSpPr>
            <p:nvPr/>
          </p:nvGrpSpPr>
          <p:grpSpPr bwMode="auto">
            <a:xfrm>
              <a:off x="5118964" y="3771564"/>
              <a:ext cx="642073" cy="596676"/>
              <a:chOff x="4030" y="1558"/>
              <a:chExt cx="341" cy="312"/>
            </a:xfrm>
            <a:solidFill>
              <a:srgbClr val="D83B01"/>
            </a:solidFill>
          </p:grpSpPr>
          <p:sp>
            <p:nvSpPr>
              <p:cNvPr id="14" name="Freeform 5">
                <a:extLst>
                  <a:ext uri="{FF2B5EF4-FFF2-40B4-BE49-F238E27FC236}">
                    <a16:creationId xmlns:a16="http://schemas.microsoft.com/office/drawing/2014/main" id="{631C3FC1-8D52-4E42-98A2-CD93A2012F3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000000"/>
                  </a:solidFill>
                  <a:latin typeface="Segoe UI Semibold"/>
                </a:endParaRPr>
              </a:p>
            </p:txBody>
          </p:sp>
          <p:sp>
            <p:nvSpPr>
              <p:cNvPr id="15" name="Freeform 6">
                <a:extLst>
                  <a:ext uri="{FF2B5EF4-FFF2-40B4-BE49-F238E27FC236}">
                    <a16:creationId xmlns:a16="http://schemas.microsoft.com/office/drawing/2014/main" id="{C336C801-2D50-41D1-BA63-84D81BB707A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000000"/>
                  </a:solidFill>
                  <a:latin typeface="Segoe UI Semibold"/>
                </a:endParaRPr>
              </a:p>
            </p:txBody>
          </p:sp>
          <p:sp>
            <p:nvSpPr>
              <p:cNvPr id="16" name="Freeform 7">
                <a:extLst>
                  <a:ext uri="{FF2B5EF4-FFF2-40B4-BE49-F238E27FC236}">
                    <a16:creationId xmlns:a16="http://schemas.microsoft.com/office/drawing/2014/main" id="{78A0D329-7650-4E42-9318-128D5AC1D0A8}"/>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000000"/>
                  </a:solidFill>
                  <a:latin typeface="Segoe UI Semibold"/>
                </a:endParaRPr>
              </a:p>
            </p:txBody>
          </p:sp>
          <p:sp>
            <p:nvSpPr>
              <p:cNvPr id="17" name="Freeform 8">
                <a:extLst>
                  <a:ext uri="{FF2B5EF4-FFF2-40B4-BE49-F238E27FC236}">
                    <a16:creationId xmlns:a16="http://schemas.microsoft.com/office/drawing/2014/main" id="{B867CAB6-7EA6-46E7-9F3D-F3F7885FA7AC}"/>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000000"/>
                  </a:solidFill>
                  <a:latin typeface="Segoe UI Semibold"/>
                </a:endParaRPr>
              </a:p>
            </p:txBody>
          </p:sp>
        </p:grpSp>
      </p:grpSp>
      <p:sp>
        <p:nvSpPr>
          <p:cNvPr id="11" name="TextBox 10">
            <a:extLst>
              <a:ext uri="{FF2B5EF4-FFF2-40B4-BE49-F238E27FC236}">
                <a16:creationId xmlns:a16="http://schemas.microsoft.com/office/drawing/2014/main" id="{5C115390-85DE-4E8F-A0DA-13639541BB30}"/>
              </a:ext>
            </a:extLst>
          </p:cNvPr>
          <p:cNvSpPr txBox="1"/>
          <p:nvPr/>
        </p:nvSpPr>
        <p:spPr>
          <a:xfrm>
            <a:off x="6759135" y="1582859"/>
            <a:ext cx="1126377" cy="610274"/>
          </a:xfrm>
          <a:prstGeom prst="rect">
            <a:avLst/>
          </a:prstGeom>
          <a:noFill/>
        </p:spPr>
        <p:txBody>
          <a:bodyPr wrap="square" rtlCol="0">
            <a:spAutoFit/>
          </a:bodyPr>
          <a:lstStyle/>
          <a:p>
            <a:pPr algn="ctr" defTabSz="914049">
              <a:defRPr/>
            </a:pPr>
            <a:r>
              <a:rPr lang="en-US" sz="1100" kern="0" dirty="0">
                <a:solidFill>
                  <a:srgbClr val="000000"/>
                </a:solidFill>
                <a:latin typeface="Segoe UI Semibold"/>
              </a:rPr>
              <a:t>Replication appliance</a:t>
            </a:r>
          </a:p>
          <a:p>
            <a:pPr algn="ctr" defTabSz="914049">
              <a:defRPr/>
            </a:pPr>
            <a:r>
              <a:rPr lang="en-US" sz="1100" kern="0" dirty="0">
                <a:solidFill>
                  <a:srgbClr val="000000"/>
                </a:solidFill>
                <a:latin typeface="Segoe UI Semibold"/>
              </a:rPr>
              <a:t>(agent-based)</a:t>
            </a:r>
          </a:p>
        </p:txBody>
      </p:sp>
      <p:sp>
        <p:nvSpPr>
          <p:cNvPr id="19" name="TextBox 18">
            <a:extLst>
              <a:ext uri="{FF2B5EF4-FFF2-40B4-BE49-F238E27FC236}">
                <a16:creationId xmlns:a16="http://schemas.microsoft.com/office/drawing/2014/main" id="{85A2018F-69CB-4687-A4CF-D02D4D163C7A}"/>
              </a:ext>
            </a:extLst>
          </p:cNvPr>
          <p:cNvSpPr txBox="1"/>
          <p:nvPr/>
        </p:nvSpPr>
        <p:spPr>
          <a:xfrm>
            <a:off x="8434431" y="1582859"/>
            <a:ext cx="1046794" cy="610274"/>
          </a:xfrm>
          <a:prstGeom prst="rect">
            <a:avLst/>
          </a:prstGeom>
          <a:noFill/>
        </p:spPr>
        <p:txBody>
          <a:bodyPr wrap="square" rtlCol="0">
            <a:spAutoFit/>
          </a:bodyPr>
          <a:lstStyle/>
          <a:p>
            <a:pPr algn="ctr" defTabSz="914049">
              <a:defRPr/>
            </a:pPr>
            <a:r>
              <a:rPr lang="en-US" sz="1100" kern="0" dirty="0">
                <a:solidFill>
                  <a:srgbClr val="000000"/>
                </a:solidFill>
                <a:latin typeface="Segoe UI Semibold"/>
              </a:rPr>
              <a:t>Hyper-V Replication Provider</a:t>
            </a:r>
          </a:p>
        </p:txBody>
      </p:sp>
      <p:sp>
        <p:nvSpPr>
          <p:cNvPr id="20" name="Freeform 342">
            <a:extLst>
              <a:ext uri="{FF2B5EF4-FFF2-40B4-BE49-F238E27FC236}">
                <a16:creationId xmlns:a16="http://schemas.microsoft.com/office/drawing/2014/main" id="{EB2D5D91-D012-409F-B512-4D3621663246}"/>
              </a:ext>
            </a:extLst>
          </p:cNvPr>
          <p:cNvSpPr>
            <a:spLocks noEditPoints="1"/>
          </p:cNvSpPr>
          <p:nvPr/>
        </p:nvSpPr>
        <p:spPr bwMode="auto">
          <a:xfrm>
            <a:off x="8782287" y="1166471"/>
            <a:ext cx="317410" cy="315823"/>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1414" tIns="45706" rIns="91414" bIns="45706" numCol="1" anchor="t" anchorCtr="0" compatLnSpc="1">
            <a:prstTxWarp prst="textNoShape">
              <a:avLst/>
            </a:prstTxWarp>
          </a:bodyPr>
          <a:lstStyle/>
          <a:p>
            <a:pPr defTabSz="914049">
              <a:defRPr/>
            </a:pPr>
            <a:endParaRPr lang="en-US" kern="0">
              <a:solidFill>
                <a:srgbClr val="000000"/>
              </a:solidFill>
              <a:latin typeface="Segoe UI Semibold"/>
            </a:endParaRPr>
          </a:p>
        </p:txBody>
      </p:sp>
      <p:grpSp>
        <p:nvGrpSpPr>
          <p:cNvPr id="34" name="Group 33">
            <a:extLst>
              <a:ext uri="{FF2B5EF4-FFF2-40B4-BE49-F238E27FC236}">
                <a16:creationId xmlns:a16="http://schemas.microsoft.com/office/drawing/2014/main" id="{297AC6B5-B923-A446-BF78-62B3DF5A5AC0}"/>
              </a:ext>
            </a:extLst>
          </p:cNvPr>
          <p:cNvGrpSpPr/>
          <p:nvPr/>
        </p:nvGrpSpPr>
        <p:grpSpPr>
          <a:xfrm>
            <a:off x="10395600" y="1135171"/>
            <a:ext cx="418917" cy="378425"/>
            <a:chOff x="10709217" y="1469584"/>
            <a:chExt cx="427317" cy="386013"/>
          </a:xfrm>
        </p:grpSpPr>
        <p:sp>
          <p:nvSpPr>
            <p:cNvPr id="22" name="Rectangle 21">
              <a:extLst>
                <a:ext uri="{FF2B5EF4-FFF2-40B4-BE49-F238E27FC236}">
                  <a16:creationId xmlns:a16="http://schemas.microsoft.com/office/drawing/2014/main" id="{F40ACADD-93E1-461E-B74C-77540895A68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4">
              <a:extLst>
                <a:ext uri="{FF2B5EF4-FFF2-40B4-BE49-F238E27FC236}">
                  <a16:creationId xmlns:a16="http://schemas.microsoft.com/office/drawing/2014/main" id="{98D7864E-C7A1-4C66-9983-8AB162B3660F}"/>
                </a:ext>
              </a:extLst>
            </p:cNvPr>
            <p:cNvGrpSpPr>
              <a:grpSpLocks noChangeAspect="1"/>
            </p:cNvGrpSpPr>
            <p:nvPr/>
          </p:nvGrpSpPr>
          <p:grpSpPr bwMode="auto">
            <a:xfrm>
              <a:off x="10709217" y="1469584"/>
              <a:ext cx="427317" cy="386013"/>
              <a:chOff x="4030" y="1558"/>
              <a:chExt cx="341" cy="312"/>
            </a:xfrm>
            <a:solidFill>
              <a:srgbClr val="D83B01"/>
            </a:solidFill>
          </p:grpSpPr>
          <p:sp>
            <p:nvSpPr>
              <p:cNvPr id="24" name="Freeform 5">
                <a:extLst>
                  <a:ext uri="{FF2B5EF4-FFF2-40B4-BE49-F238E27FC236}">
                    <a16:creationId xmlns:a16="http://schemas.microsoft.com/office/drawing/2014/main" id="{E81E6F9C-B127-4F45-BD87-814E551ADC02}"/>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D83B01"/>
                  </a:solidFill>
                  <a:latin typeface="Segoe UI"/>
                </a:endParaRPr>
              </a:p>
            </p:txBody>
          </p:sp>
          <p:sp>
            <p:nvSpPr>
              <p:cNvPr id="25" name="Freeform 6">
                <a:extLst>
                  <a:ext uri="{FF2B5EF4-FFF2-40B4-BE49-F238E27FC236}">
                    <a16:creationId xmlns:a16="http://schemas.microsoft.com/office/drawing/2014/main" id="{53A94723-3C63-4E6A-B269-140D09F5399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26" name="Freeform 7">
                <a:extLst>
                  <a:ext uri="{FF2B5EF4-FFF2-40B4-BE49-F238E27FC236}">
                    <a16:creationId xmlns:a16="http://schemas.microsoft.com/office/drawing/2014/main" id="{25EA153B-6DA8-44CC-977C-D3AE04F8D6DA}"/>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27" name="Freeform 8">
                <a:extLst>
                  <a:ext uri="{FF2B5EF4-FFF2-40B4-BE49-F238E27FC236}">
                    <a16:creationId xmlns:a16="http://schemas.microsoft.com/office/drawing/2014/main" id="{26F49E35-C3C7-4BFC-B338-8B2C32829FB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grpSp>
      <p:sp>
        <p:nvSpPr>
          <p:cNvPr id="28" name="TextBox 27">
            <a:extLst>
              <a:ext uri="{FF2B5EF4-FFF2-40B4-BE49-F238E27FC236}">
                <a16:creationId xmlns:a16="http://schemas.microsoft.com/office/drawing/2014/main" id="{FABD9474-76A4-4AE7-9AF2-329D3F6C28E4}"/>
              </a:ext>
            </a:extLst>
          </p:cNvPr>
          <p:cNvSpPr txBox="1"/>
          <p:nvPr/>
        </p:nvSpPr>
        <p:spPr>
          <a:xfrm>
            <a:off x="10030145" y="1582859"/>
            <a:ext cx="1149829" cy="610274"/>
          </a:xfrm>
          <a:prstGeom prst="rect">
            <a:avLst/>
          </a:prstGeom>
          <a:noFill/>
        </p:spPr>
        <p:txBody>
          <a:bodyPr wrap="square" rtlCol="0">
            <a:spAutoFit/>
          </a:bodyPr>
          <a:lstStyle/>
          <a:p>
            <a:pPr algn="ctr" defTabSz="914049">
              <a:defRPr/>
            </a:pPr>
            <a:r>
              <a:rPr lang="en-US" sz="1100" kern="0" dirty="0">
                <a:solidFill>
                  <a:srgbClr val="000000"/>
                </a:solidFill>
                <a:latin typeface="Segoe UI Semibold"/>
              </a:rPr>
              <a:t>Azure Migrate appliance - VMware</a:t>
            </a: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282604" y="4646907"/>
            <a:ext cx="5319081" cy="791256"/>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14049">
                  <a:defRPr/>
                </a:pPr>
                <a:r>
                  <a:rPr lang="en-US" sz="1100" kern="0" dirty="0">
                    <a:solidFill>
                      <a:srgbClr val="000000"/>
                    </a:solidFill>
                    <a:latin typeface="Segoe UI Semibold"/>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14049">
                  <a:defRPr/>
                </a:pPr>
                <a:r>
                  <a:rPr lang="en-US" sz="1100" kern="0" dirty="0">
                    <a:solidFill>
                      <a:srgbClr val="000000"/>
                    </a:solidFill>
                    <a:latin typeface="Segoe UI Semibold"/>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14049">
                  <a:defRPr/>
                </a:pPr>
                <a:r>
                  <a:rPr lang="en-US" sz="1100" kern="0" dirty="0">
                    <a:solidFill>
                      <a:srgbClr val="000000"/>
                    </a:solidFill>
                    <a:latin typeface="Segoe UI Semibold"/>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7866264" y="616811"/>
            <a:ext cx="2149456" cy="259799"/>
          </a:xfrm>
          <a:prstGeom prst="rect">
            <a:avLst/>
          </a:prstGeom>
          <a:noFill/>
        </p:spPr>
        <p:txBody>
          <a:bodyPr wrap="square" rtlCol="0">
            <a:spAutoFit/>
          </a:bodyPr>
          <a:lstStyle/>
          <a:p>
            <a:pPr algn="ctr" defTabSz="914049">
              <a:defRPr/>
            </a:pPr>
            <a:r>
              <a:rPr lang="en-US" sz="1100" kern="0" dirty="0">
                <a:solidFill>
                  <a:prstClr val="black"/>
                </a:solidFill>
                <a:latin typeface="Segoe UI Semibold"/>
              </a:rPr>
              <a:t>On-premise environment</a:t>
            </a: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55995" y="433137"/>
            <a:ext cx="4132485" cy="813942"/>
          </a:xfrm>
        </p:spPr>
        <p:txBody>
          <a:bodyPr/>
          <a:lstStyle/>
          <a:p>
            <a:r>
              <a:rPr lang="en-US" dirty="0"/>
              <a:t>Migration:</a:t>
            </a:r>
            <a:br>
              <a:rPr lang="en-US" dirty="0"/>
            </a:br>
            <a:r>
              <a:rPr lang="en-US" dirty="0"/>
              <a:t>Using ExpressRoute</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8935125" y="2293699"/>
            <a:ext cx="0" cy="2328733"/>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055300" y="4023609"/>
            <a:ext cx="0" cy="598822"/>
          </a:xfrm>
          <a:prstGeom prst="straightConnector1">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0801798" y="4023609"/>
            <a:ext cx="0" cy="598822"/>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8557755" y="2293698"/>
            <a:ext cx="754739" cy="1312474"/>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055300" y="3606171"/>
            <a:ext cx="1502455" cy="41743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299343" y="3606171"/>
            <a:ext cx="1502455" cy="41743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1711803-07DF-CC42-B07D-27FFF38EF39B}"/>
              </a:ext>
            </a:extLst>
          </p:cNvPr>
          <p:cNvSpPr txBox="1"/>
          <p:nvPr/>
        </p:nvSpPr>
        <p:spPr>
          <a:xfrm>
            <a:off x="9487637" y="2819101"/>
            <a:ext cx="1946768" cy="259799"/>
          </a:xfrm>
          <a:prstGeom prst="rect">
            <a:avLst/>
          </a:prstGeom>
          <a:noFill/>
        </p:spPr>
        <p:txBody>
          <a:bodyPr wrap="square" rtlCol="0">
            <a:spAutoFit/>
          </a:bodyPr>
          <a:lstStyle/>
          <a:p>
            <a:pPr defTabSz="914049">
              <a:defRPr/>
            </a:pPr>
            <a:r>
              <a:rPr lang="en-US" sz="1100" kern="0" dirty="0">
                <a:solidFill>
                  <a:prstClr val="black"/>
                </a:solidFill>
                <a:latin typeface="Segoe UI Semilight"/>
              </a:rPr>
              <a:t>ExpressRoute circuit</a:t>
            </a:r>
          </a:p>
        </p:txBody>
      </p:sp>
      <p:sp>
        <p:nvSpPr>
          <p:cNvPr id="81" name="TextBox 80">
            <a:extLst>
              <a:ext uri="{FF2B5EF4-FFF2-40B4-BE49-F238E27FC236}">
                <a16:creationId xmlns:a16="http://schemas.microsoft.com/office/drawing/2014/main" id="{F1AE93A1-23DA-4541-8B64-E92C69E48DF2}"/>
              </a:ext>
            </a:extLst>
          </p:cNvPr>
          <p:cNvSpPr txBox="1"/>
          <p:nvPr/>
        </p:nvSpPr>
        <p:spPr>
          <a:xfrm>
            <a:off x="9481226" y="2442054"/>
            <a:ext cx="1403249" cy="259799"/>
          </a:xfrm>
          <a:prstGeom prst="rect">
            <a:avLst/>
          </a:prstGeom>
          <a:noFill/>
        </p:spPr>
        <p:txBody>
          <a:bodyPr wrap="square" rtlCol="0">
            <a:spAutoFit/>
          </a:bodyPr>
          <a:lstStyle/>
          <a:p>
            <a:pPr defTabSz="914049">
              <a:defRPr/>
            </a:pPr>
            <a:r>
              <a:rPr lang="en-US" sz="1100" kern="0" dirty="0">
                <a:solidFill>
                  <a:prstClr val="black"/>
                </a:solidFill>
                <a:latin typeface="Segoe UI Semilight"/>
              </a:rPr>
              <a:t>Partner Edge</a:t>
            </a:r>
          </a:p>
        </p:txBody>
      </p:sp>
      <p:sp>
        <p:nvSpPr>
          <p:cNvPr id="82" name="TextBox 81">
            <a:extLst>
              <a:ext uri="{FF2B5EF4-FFF2-40B4-BE49-F238E27FC236}">
                <a16:creationId xmlns:a16="http://schemas.microsoft.com/office/drawing/2014/main" id="{EC8AC2EC-7E52-A840-97CB-0DE6C0A5729B}"/>
              </a:ext>
            </a:extLst>
          </p:cNvPr>
          <p:cNvSpPr txBox="1"/>
          <p:nvPr/>
        </p:nvSpPr>
        <p:spPr>
          <a:xfrm>
            <a:off x="9481226" y="3196148"/>
            <a:ext cx="1734722" cy="259799"/>
          </a:xfrm>
          <a:prstGeom prst="rect">
            <a:avLst/>
          </a:prstGeom>
          <a:noFill/>
        </p:spPr>
        <p:txBody>
          <a:bodyPr wrap="square" rtlCol="0">
            <a:spAutoFit/>
          </a:bodyPr>
          <a:lstStyle/>
          <a:p>
            <a:pPr defTabSz="914049">
              <a:defRPr/>
            </a:pPr>
            <a:r>
              <a:rPr lang="en-US" sz="1100" kern="0" dirty="0">
                <a:solidFill>
                  <a:prstClr val="black"/>
                </a:solidFill>
                <a:latin typeface="Segoe UI Semilight"/>
              </a:rPr>
              <a:t>Azure Edge</a:t>
            </a:r>
          </a:p>
        </p:txBody>
      </p:sp>
      <p:sp>
        <p:nvSpPr>
          <p:cNvPr id="47" name="Rounded Rectangle 46">
            <a:extLst>
              <a:ext uri="{FF2B5EF4-FFF2-40B4-BE49-F238E27FC236}">
                <a16:creationId xmlns:a16="http://schemas.microsoft.com/office/drawing/2014/main" id="{C60AF18A-506A-2B42-A3B3-EEE3D2A5D551}"/>
              </a:ext>
            </a:extLst>
          </p:cNvPr>
          <p:cNvSpPr/>
          <p:nvPr/>
        </p:nvSpPr>
        <p:spPr bwMode="auto">
          <a:xfrm>
            <a:off x="8782287" y="2442054"/>
            <a:ext cx="2397687" cy="259799"/>
          </a:xfrm>
          <a:prstGeom prst="roundRect">
            <a:avLst>
              <a:gd name="adj" fmla="val 50000"/>
            </a:avLst>
          </a:prstGeom>
          <a:noFill/>
          <a:ln>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EBEBEB">
                  <a:lumMod val="75000"/>
                </a:srgbClr>
              </a:solidFill>
              <a:latin typeface="Segoe UI"/>
              <a:ea typeface="Segoe UI" pitchFamily="34" charset="0"/>
              <a:cs typeface="Segoe UI" pitchFamily="34" charset="0"/>
            </a:endParaRPr>
          </a:p>
        </p:txBody>
      </p:sp>
      <p:sp>
        <p:nvSpPr>
          <p:cNvPr id="86" name="Rounded Rectangle 85">
            <a:extLst>
              <a:ext uri="{FF2B5EF4-FFF2-40B4-BE49-F238E27FC236}">
                <a16:creationId xmlns:a16="http://schemas.microsoft.com/office/drawing/2014/main" id="{45700C26-0F10-7640-9F57-80C399835D1A}"/>
              </a:ext>
            </a:extLst>
          </p:cNvPr>
          <p:cNvSpPr/>
          <p:nvPr/>
        </p:nvSpPr>
        <p:spPr bwMode="auto">
          <a:xfrm>
            <a:off x="9087963" y="2817974"/>
            <a:ext cx="2092010" cy="259799"/>
          </a:xfrm>
          <a:prstGeom prst="roundRect">
            <a:avLst>
              <a:gd name="adj" fmla="val 50000"/>
            </a:avLst>
          </a:prstGeom>
          <a:noFill/>
          <a:ln>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EBEBEB">
                  <a:lumMod val="75000"/>
                </a:srgbClr>
              </a:solidFill>
              <a:latin typeface="Segoe UI"/>
              <a:ea typeface="Segoe UI" pitchFamily="34" charset="0"/>
              <a:cs typeface="Segoe UI" pitchFamily="34" charset="0"/>
            </a:endParaRPr>
          </a:p>
        </p:txBody>
      </p:sp>
      <p:sp>
        <p:nvSpPr>
          <p:cNvPr id="87" name="Rounded Rectangle 86">
            <a:extLst>
              <a:ext uri="{FF2B5EF4-FFF2-40B4-BE49-F238E27FC236}">
                <a16:creationId xmlns:a16="http://schemas.microsoft.com/office/drawing/2014/main" id="{BF3E1D73-BAFA-6442-AC6C-C280B4F236F7}"/>
              </a:ext>
            </a:extLst>
          </p:cNvPr>
          <p:cNvSpPr/>
          <p:nvPr/>
        </p:nvSpPr>
        <p:spPr bwMode="auto">
          <a:xfrm>
            <a:off x="8782287" y="3203533"/>
            <a:ext cx="2397686" cy="259799"/>
          </a:xfrm>
          <a:prstGeom prst="roundRect">
            <a:avLst>
              <a:gd name="adj" fmla="val 50000"/>
            </a:avLst>
          </a:prstGeom>
          <a:noFill/>
          <a:ln>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EBEBEB">
                  <a:lumMod val="75000"/>
                </a:srgbClr>
              </a:solidFill>
              <a:latin typeface="Segoe UI"/>
              <a:ea typeface="Segoe UI" pitchFamily="34" charset="0"/>
              <a:cs typeface="Segoe UI" pitchFamily="34" charset="0"/>
            </a:endParaRPr>
          </a:p>
        </p:txBody>
      </p:sp>
      <p:sp>
        <p:nvSpPr>
          <p:cNvPr id="6" name="bk object 17">
            <a:extLst>
              <a:ext uri="{FF2B5EF4-FFF2-40B4-BE49-F238E27FC236}">
                <a16:creationId xmlns:a16="http://schemas.microsoft.com/office/drawing/2014/main" id="{6F8334CE-D3FB-4141-827A-0A564F99996C}"/>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7" name="TextBox 6">
            <a:extLst>
              <a:ext uri="{FF2B5EF4-FFF2-40B4-BE49-F238E27FC236}">
                <a16:creationId xmlns:a16="http://schemas.microsoft.com/office/drawing/2014/main" id="{0760839B-AA9B-4A6A-8582-46B16E163BA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10815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DCF59F3-53FA-4BAA-ADB0-1C583EEBD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7B35F7-BD4C-42FF-B824-BDA174F92797}"/>
              </a:ext>
            </a:extLst>
          </p:cNvPr>
          <p:cNvSpPr>
            <a:spLocks noGrp="1"/>
          </p:cNvSpPr>
          <p:nvPr>
            <p:ph type="title" idx="4294967295"/>
          </p:nvPr>
        </p:nvSpPr>
        <p:spPr>
          <a:xfrm>
            <a:off x="1116701" y="2452526"/>
            <a:ext cx="4248318" cy="1952947"/>
          </a:xfrm>
          <a:prstGeom prst="rect">
            <a:avLst/>
          </a:prstGeom>
          <a:noFill/>
        </p:spPr>
        <p:txBody>
          <a:bodyPr vert="horz" lIns="91440" tIns="45720" rIns="91440" bIns="45720" rtlCol="0"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4800" dirty="0">
                <a:solidFill>
                  <a:srgbClr val="080808"/>
                </a:solidFill>
                <a:latin typeface="+mj-lt"/>
                <a:ea typeface="+mj-ea"/>
                <a:cs typeface="+mj-cs"/>
              </a:rPr>
              <a:t>Manage</a:t>
            </a:r>
            <a:endParaRPr lang="en-US" sz="4800" kern="1200" dirty="0">
              <a:solidFill>
                <a:srgbClr val="080808"/>
              </a:solidFill>
              <a:latin typeface="+mj-lt"/>
              <a:ea typeface="+mj-ea"/>
              <a:cs typeface="+mj-cs"/>
            </a:endParaRPr>
          </a:p>
        </p:txBody>
      </p:sp>
      <p:sp>
        <p:nvSpPr>
          <p:cNvPr id="6" name="Rectangle 13">
            <a:extLst>
              <a:ext uri="{FF2B5EF4-FFF2-40B4-BE49-F238E27FC236}">
                <a16:creationId xmlns:a16="http://schemas.microsoft.com/office/drawing/2014/main" id="{0C661B50-6929-49AE-B678-D23F22C94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32420" y="67896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5">
            <a:extLst>
              <a:ext uri="{FF2B5EF4-FFF2-40B4-BE49-F238E27FC236}">
                <a16:creationId xmlns:a16="http://schemas.microsoft.com/office/drawing/2014/main" id="{FA4D2597-A2FE-4B0C-BB1F-540C5F25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900915" y="580653"/>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7">
            <a:extLst>
              <a:ext uri="{FF2B5EF4-FFF2-40B4-BE49-F238E27FC236}">
                <a16:creationId xmlns:a16="http://schemas.microsoft.com/office/drawing/2014/main" id="{DA103EBF-224C-44F4-ACE5-79865767D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303021" y="5706832"/>
            <a:ext cx="723097" cy="72309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19">
            <a:extLst>
              <a:ext uri="{FF2B5EF4-FFF2-40B4-BE49-F238E27FC236}">
                <a16:creationId xmlns:a16="http://schemas.microsoft.com/office/drawing/2014/main" id="{87A5F9AD-A73A-480E-A9D0-4B4234677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89149" y="6190780"/>
            <a:ext cx="322181" cy="32218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Freeform: Shape 21">
            <a:extLst>
              <a:ext uri="{FF2B5EF4-FFF2-40B4-BE49-F238E27FC236}">
                <a16:creationId xmlns:a16="http://schemas.microsoft.com/office/drawing/2014/main" id="{A7333EA9-3447-4C0A-957A-C6D2B338C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770076" y="1316432"/>
            <a:ext cx="4225136" cy="4225134"/>
          </a:xfrm>
          <a:custGeom>
            <a:avLst/>
            <a:gdLst>
              <a:gd name="connsiteX0" fmla="*/ 0 w 4225136"/>
              <a:gd name="connsiteY0" fmla="*/ 0 h 4225134"/>
              <a:gd name="connsiteX1" fmla="*/ 4225136 w 4225136"/>
              <a:gd name="connsiteY1" fmla="*/ 0 h 4225134"/>
              <a:gd name="connsiteX2" fmla="*/ 4225136 w 4225136"/>
              <a:gd name="connsiteY2" fmla="*/ 4225134 h 4225134"/>
              <a:gd name="connsiteX3" fmla="*/ 1078619 w 4225136"/>
              <a:gd name="connsiteY3" fmla="*/ 4225134 h 4225134"/>
              <a:gd name="connsiteX4" fmla="*/ 1078619 w 4225136"/>
              <a:gd name="connsiteY4" fmla="*/ 3146517 h 4225134"/>
              <a:gd name="connsiteX5" fmla="*/ 0 w 4225136"/>
              <a:gd name="connsiteY5" fmla="*/ 3146517 h 42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5136" h="4225134">
                <a:moveTo>
                  <a:pt x="0" y="0"/>
                </a:moveTo>
                <a:lnTo>
                  <a:pt x="4225136" y="0"/>
                </a:lnTo>
                <a:lnTo>
                  <a:pt x="4225136" y="4225134"/>
                </a:lnTo>
                <a:lnTo>
                  <a:pt x="1078619" y="4225134"/>
                </a:lnTo>
                <a:lnTo>
                  <a:pt x="1078619" y="3146517"/>
                </a:lnTo>
                <a:lnTo>
                  <a:pt x="0" y="314651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Graphic 2" descr="Safe">
            <a:extLst>
              <a:ext uri="{FF2B5EF4-FFF2-40B4-BE49-F238E27FC236}">
                <a16:creationId xmlns:a16="http://schemas.microsoft.com/office/drawing/2014/main" id="{B917277E-84EC-48A4-9655-36003C766A1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77479" y="2105604"/>
            <a:ext cx="2646789" cy="2646789"/>
          </a:xfrm>
          <a:prstGeom prst="rect">
            <a:avLst/>
          </a:prstGeom>
        </p:spPr>
      </p:pic>
      <p:grpSp>
        <p:nvGrpSpPr>
          <p:cNvPr id="26" name="Group 25">
            <a:extLst>
              <a:ext uri="{FF2B5EF4-FFF2-40B4-BE49-F238E27FC236}">
                <a16:creationId xmlns:a16="http://schemas.microsoft.com/office/drawing/2014/main" id="{EB574069-4EE4-4C6E-BD40-8A91E5D893C8}"/>
              </a:ext>
            </a:extLst>
          </p:cNvPr>
          <p:cNvGrpSpPr/>
          <p:nvPr/>
        </p:nvGrpSpPr>
        <p:grpSpPr>
          <a:xfrm>
            <a:off x="0" y="6494753"/>
            <a:ext cx="12192000" cy="472960"/>
            <a:chOff x="0" y="6494753"/>
            <a:chExt cx="12192000" cy="472960"/>
          </a:xfrm>
        </p:grpSpPr>
        <p:sp>
          <p:nvSpPr>
            <p:cNvPr id="4" name="Rectangle 3">
              <a:extLst>
                <a:ext uri="{FF2B5EF4-FFF2-40B4-BE49-F238E27FC236}">
                  <a16:creationId xmlns:a16="http://schemas.microsoft.com/office/drawing/2014/main" id="{54A8875A-618C-4681-B2AD-016EDD260DF9}"/>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A8CF7B3-3ABF-464E-BD58-698648EB3D0A}"/>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384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140" b="0" i="0" u="none" strike="noStrike" kern="1200" cap="none" spc="0" normalizeH="0" baseline="0" noProof="0" dirty="0">
                <a:ln>
                  <a:noFill/>
                </a:ln>
                <a:solidFill>
                  <a:srgbClr val="4C4D4C"/>
                </a:solidFill>
                <a:effectLst/>
                <a:uLnTx/>
                <a:uFillTx/>
                <a:latin typeface="Segoe UI Semibold (Headings)"/>
                <a:ea typeface="+mn-ea"/>
                <a:cs typeface="+mn-cs"/>
              </a:rPr>
              <a:t>Training</a:t>
            </a:r>
          </a:p>
        </p:txBody>
      </p:sp>
      <p:pic>
        <p:nvPicPr>
          <p:cNvPr id="4" name="Picture 3" descr="A person explaining something to a group of people&#10;&#10;Description automatically generated with low confidence">
            <a:extLst>
              <a:ext uri="{FF2B5EF4-FFF2-40B4-BE49-F238E27FC236}">
                <a16:creationId xmlns:a16="http://schemas.microsoft.com/office/drawing/2014/main" id="{54FA6ACC-4F6D-4E47-9228-D0EF68FD9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245" y="-59320"/>
            <a:ext cx="9888330" cy="6573167"/>
          </a:xfrm>
          <a:prstGeom prst="rect">
            <a:avLst/>
          </a:prstGeom>
        </p:spPr>
      </p:pic>
    </p:spTree>
    <p:extLst>
      <p:ext uri="{BB962C8B-B14F-4D97-AF65-F5344CB8AC3E}">
        <p14:creationId xmlns:p14="http://schemas.microsoft.com/office/powerpoint/2010/main" val="1427448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person, table, computer, indoor&#10;&#10;Description automatically generated">
            <a:extLst>
              <a:ext uri="{FF2B5EF4-FFF2-40B4-BE49-F238E27FC236}">
                <a16:creationId xmlns:a16="http://schemas.microsoft.com/office/drawing/2014/main" id="{1B6EA0DA-55E1-4FDA-93FC-E768531B7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92" y="-352725"/>
            <a:ext cx="12608077" cy="8405385"/>
          </a:xfrm>
          <a:prstGeom prst="rect">
            <a:avLst/>
          </a:prstGeom>
        </p:spPr>
      </p:pic>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140" b="0" i="0" u="none" strike="noStrike" kern="1200" cap="none" spc="0" normalizeH="0" baseline="0" noProof="0" dirty="0">
                <a:ln>
                  <a:noFill/>
                </a:ln>
                <a:solidFill>
                  <a:schemeClr val="bg1"/>
                </a:solidFill>
                <a:effectLst/>
                <a:uLnTx/>
                <a:uFillTx/>
                <a:latin typeface="Segoe UI Semibold (Headings)"/>
                <a:ea typeface="+mn-ea"/>
                <a:cs typeface="+mn-cs"/>
              </a:rPr>
              <a:t>Documentation</a:t>
            </a:r>
          </a:p>
        </p:txBody>
      </p:sp>
    </p:spTree>
    <p:extLst>
      <p:ext uri="{BB962C8B-B14F-4D97-AF65-F5344CB8AC3E}">
        <p14:creationId xmlns:p14="http://schemas.microsoft.com/office/powerpoint/2010/main" val="284451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A2516F2B-0278-4EF8-A27C-5C9319746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36439"/>
            <a:ext cx="13296900" cy="8857780"/>
          </a:xfrm>
          <a:prstGeom prst="rect">
            <a:avLst/>
          </a:prstGeom>
        </p:spPr>
      </p:pic>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140" b="0" i="0" u="none" strike="noStrike" kern="1200" cap="none" spc="0" normalizeH="0" baseline="0" noProof="0" dirty="0">
                <a:ln>
                  <a:noFill/>
                </a:ln>
                <a:solidFill>
                  <a:schemeClr val="bg1"/>
                </a:solidFill>
                <a:effectLst/>
                <a:uLnTx/>
                <a:uFillTx/>
                <a:latin typeface="Segoe UI Semibold (Headings)"/>
                <a:ea typeface="+mn-ea"/>
                <a:cs typeface="+mn-cs"/>
              </a:rPr>
              <a:t>Cost Management</a:t>
            </a:r>
          </a:p>
        </p:txBody>
      </p:sp>
    </p:spTree>
    <p:extLst>
      <p:ext uri="{BB962C8B-B14F-4D97-AF65-F5344CB8AC3E}">
        <p14:creationId xmlns:p14="http://schemas.microsoft.com/office/powerpoint/2010/main" val="59326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32E746-D290-44E1-B9B4-D890FF5111E7}"/>
              </a:ext>
            </a:extLst>
          </p:cNvPr>
          <p:cNvSpPr txBox="1"/>
          <p:nvPr/>
        </p:nvSpPr>
        <p:spPr>
          <a:xfrm>
            <a:off x="0" y="1586984"/>
            <a:ext cx="12192000" cy="707886"/>
          </a:xfrm>
          <a:prstGeom prst="rect">
            <a:avLst/>
          </a:prstGeom>
          <a:noFill/>
        </p:spPr>
        <p:txBody>
          <a:bodyPr wrap="square">
            <a:spAutoFit/>
          </a:bodyPr>
          <a:lstStyle/>
          <a:p>
            <a:pPr algn="ctr"/>
            <a:r>
              <a:rPr lang="en-GB" sz="4000" dirty="0">
                <a:solidFill>
                  <a:srgbClr val="000000"/>
                </a:solidFill>
              </a:rPr>
              <a:t>Walk through the </a:t>
            </a:r>
            <a:r>
              <a:rPr lang="en-GB" sz="4000" dirty="0"/>
              <a:t>STAGES</a:t>
            </a:r>
            <a:r>
              <a:rPr lang="en-GB" sz="4000" dirty="0">
                <a:solidFill>
                  <a:srgbClr val="000000"/>
                </a:solidFill>
              </a:rPr>
              <a:t> of a migration project</a:t>
            </a:r>
          </a:p>
        </p:txBody>
      </p:sp>
    </p:spTree>
    <p:extLst>
      <p:ext uri="{BB962C8B-B14F-4D97-AF65-F5344CB8AC3E}">
        <p14:creationId xmlns:p14="http://schemas.microsoft.com/office/powerpoint/2010/main" val="53471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511444" y="289302"/>
            <a:ext cx="8281261" cy="5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140" b="0" i="0" u="none" strike="noStrike" kern="1200" cap="none" spc="0" normalizeH="0" baseline="0" noProof="0" dirty="0">
                <a:ln>
                  <a:noFill/>
                </a:ln>
                <a:solidFill>
                  <a:srgbClr val="4C4D4C"/>
                </a:solidFill>
                <a:effectLst/>
                <a:uLnTx/>
                <a:uFillTx/>
                <a:latin typeface="Segoe UI Semibold (Headings)"/>
                <a:ea typeface="+mn-ea"/>
                <a:cs typeface="+mn-cs"/>
              </a:rPr>
              <a:t>Maturity</a:t>
            </a:r>
          </a:p>
        </p:txBody>
      </p:sp>
      <p:pic>
        <p:nvPicPr>
          <p:cNvPr id="3" name="Graphic 2" descr="Plant with solid fill">
            <a:extLst>
              <a:ext uri="{FF2B5EF4-FFF2-40B4-BE49-F238E27FC236}">
                <a16:creationId xmlns:a16="http://schemas.microsoft.com/office/drawing/2014/main" id="{218D9E8C-0C84-41D9-94F2-378A20BF8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7307" y="1163664"/>
            <a:ext cx="4032143" cy="4032143"/>
          </a:xfrm>
          <a:prstGeom prst="rect">
            <a:avLst/>
          </a:prstGeom>
        </p:spPr>
      </p:pic>
    </p:spTree>
    <p:extLst>
      <p:ext uri="{BB962C8B-B14F-4D97-AF65-F5344CB8AC3E}">
        <p14:creationId xmlns:p14="http://schemas.microsoft.com/office/powerpoint/2010/main" val="188893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F112B7-B80B-4733-B59A-A289EE010B7D}"/>
              </a:ext>
            </a:extLst>
          </p:cNvPr>
          <p:cNvSpPr>
            <a:spLocks noGrp="1"/>
          </p:cNvSpPr>
          <p:nvPr>
            <p:ph type="title"/>
          </p:nvPr>
        </p:nvSpPr>
        <p:spPr>
          <a:xfrm>
            <a:off x="409489" y="370450"/>
            <a:ext cx="10010775" cy="554038"/>
          </a:xfrm>
        </p:spPr>
        <p:txBody>
          <a:bodyPr lIns="91440"/>
          <a:lstStyle/>
          <a:p>
            <a:r>
              <a:rPr lang="en-US" sz="4000" dirty="0">
                <a:latin typeface="Segoe UI Light (Headings)"/>
              </a:rPr>
              <a:t>Key Learnings</a:t>
            </a:r>
          </a:p>
        </p:txBody>
      </p:sp>
      <p:grpSp>
        <p:nvGrpSpPr>
          <p:cNvPr id="2" name="Group 1">
            <a:extLst>
              <a:ext uri="{FF2B5EF4-FFF2-40B4-BE49-F238E27FC236}">
                <a16:creationId xmlns:a16="http://schemas.microsoft.com/office/drawing/2014/main" id="{CBC4BC3E-C6C8-4734-9465-EBB8F6F55329}"/>
              </a:ext>
            </a:extLst>
          </p:cNvPr>
          <p:cNvGrpSpPr/>
          <p:nvPr/>
        </p:nvGrpSpPr>
        <p:grpSpPr>
          <a:xfrm>
            <a:off x="5724631" y="1171100"/>
            <a:ext cx="747738" cy="718966"/>
            <a:chOff x="465446" y="1309646"/>
            <a:chExt cx="978658" cy="978656"/>
          </a:xfrm>
        </p:grpSpPr>
        <p:sp>
          <p:nvSpPr>
            <p:cNvPr id="120" name="Flowchart: Connector 119">
              <a:extLst>
                <a:ext uri="{FF2B5EF4-FFF2-40B4-BE49-F238E27FC236}">
                  <a16:creationId xmlns:a16="http://schemas.microsoft.com/office/drawing/2014/main" id="{6AA85389-9B44-46E7-81AD-36C89884FA71}"/>
                </a:ext>
                <a:ext uri="{C183D7F6-B498-43B3-948B-1728B52AA6E4}">
                  <adec:decorative xmlns:adec="http://schemas.microsoft.com/office/drawing/2017/decorative" val="1"/>
                </a:ext>
              </a:extLst>
            </p:cNvPr>
            <p:cNvSpPr>
              <a:spLocks noChangeAspect="1"/>
            </p:cNvSpPr>
            <p:nvPr/>
          </p:nvSpPr>
          <p:spPr bwMode="auto">
            <a:xfrm>
              <a:off x="465446" y="1309646"/>
              <a:ext cx="978658" cy="978656"/>
            </a:xfrm>
            <a:prstGeom prst="flowChartConnector">
              <a:avLst/>
            </a:prstGeom>
            <a:solidFill>
              <a:srgbClr val="243A5E"/>
            </a:solidFill>
            <a:ln w="10795"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8850">
                      <a:srgbClr val="1A1A1A"/>
                    </a:gs>
                    <a:gs pos="25000">
                      <a:srgbClr val="1A1A1A"/>
                    </a:gs>
                  </a:gsLst>
                  <a:lin ang="5400000" scaled="0"/>
                </a:gradFill>
                <a:effectLst/>
                <a:uLnTx/>
                <a:uFillTx/>
                <a:latin typeface="Segoe UI Semibold"/>
                <a:ea typeface="+mn-ea"/>
                <a:cs typeface="+mn-cs"/>
              </a:endParaRPr>
            </a:p>
          </p:txBody>
        </p:sp>
        <p:grpSp>
          <p:nvGrpSpPr>
            <p:cNvPr id="122" name="Group 121">
              <a:extLst>
                <a:ext uri="{FF2B5EF4-FFF2-40B4-BE49-F238E27FC236}">
                  <a16:creationId xmlns:a16="http://schemas.microsoft.com/office/drawing/2014/main" id="{389F0DA1-637F-4B9E-B05B-75379C1E5BE7}"/>
                </a:ext>
                <a:ext uri="{C183D7F6-B498-43B3-948B-1728B52AA6E4}">
                  <adec:decorative xmlns:adec="http://schemas.microsoft.com/office/drawing/2017/decorative" val="1"/>
                </a:ext>
              </a:extLst>
            </p:cNvPr>
            <p:cNvGrpSpPr>
              <a:grpSpLocks noChangeAspect="1"/>
            </p:cNvGrpSpPr>
            <p:nvPr/>
          </p:nvGrpSpPr>
          <p:grpSpPr>
            <a:xfrm>
              <a:off x="558638" y="1402598"/>
              <a:ext cx="792266" cy="792748"/>
              <a:chOff x="7031508" y="6183938"/>
              <a:chExt cx="899321" cy="899315"/>
            </a:xfrm>
          </p:grpSpPr>
          <p:sp>
            <p:nvSpPr>
              <p:cNvPr id="123" name="Arc 122">
                <a:extLst>
                  <a:ext uri="{FF2B5EF4-FFF2-40B4-BE49-F238E27FC236}">
                    <a16:creationId xmlns:a16="http://schemas.microsoft.com/office/drawing/2014/main" id="{20C9AADD-2878-4B0E-9054-1C6622EE02E7}"/>
                  </a:ext>
                  <a:ext uri="{C183D7F6-B498-43B3-948B-1728B52AA6E4}">
                    <adec:decorative xmlns:adec="http://schemas.microsoft.com/office/drawing/2017/decorative" val="1"/>
                  </a:ext>
                </a:extLst>
              </p:cNvPr>
              <p:cNvSpPr/>
              <p:nvPr/>
            </p:nvSpPr>
            <p:spPr>
              <a:xfrm>
                <a:off x="7031514" y="6183938"/>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124" name="Arc 123">
                <a:extLst>
                  <a:ext uri="{FF2B5EF4-FFF2-40B4-BE49-F238E27FC236}">
                    <a16:creationId xmlns:a16="http://schemas.microsoft.com/office/drawing/2014/main" id="{70AEFB27-E798-4B7C-A038-EA3690D3DD09}"/>
                  </a:ext>
                  <a:ext uri="{C183D7F6-B498-43B3-948B-1728B52AA6E4}">
                    <adec:decorative xmlns:adec="http://schemas.microsoft.com/office/drawing/2017/decorative" val="1"/>
                  </a:ext>
                </a:extLst>
              </p:cNvPr>
              <p:cNvSpPr/>
              <p:nvPr/>
            </p:nvSpPr>
            <p:spPr>
              <a:xfrm flipH="1" flipV="1">
                <a:off x="7031508" y="6183938"/>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128" name="Rectangle 127">
            <a:extLst>
              <a:ext uri="{FF2B5EF4-FFF2-40B4-BE49-F238E27FC236}">
                <a16:creationId xmlns:a16="http://schemas.microsoft.com/office/drawing/2014/main" id="{9294DBD9-303A-4689-8C03-1B56A2424FF8}"/>
              </a:ext>
              <a:ext uri="{C183D7F6-B498-43B3-948B-1728B52AA6E4}">
                <adec:decorative xmlns:adec="http://schemas.microsoft.com/office/drawing/2017/decorative" val="0"/>
              </a:ext>
            </a:extLst>
          </p:cNvPr>
          <p:cNvSpPr>
            <a:spLocks noChangeAspect="1"/>
          </p:cNvSpPr>
          <p:nvPr/>
        </p:nvSpPr>
        <p:spPr>
          <a:xfrm>
            <a:off x="6720952" y="1370556"/>
            <a:ext cx="4883049" cy="30777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2000" b="0" i="0" u="none" strike="noStrike" kern="1200" cap="none" spc="0" normalizeH="0" baseline="0" noProof="0" dirty="0">
                <a:ln w="3175">
                  <a:noFill/>
                </a:ln>
                <a:solidFill>
                  <a:srgbClr val="007EBA"/>
                </a:solidFill>
                <a:effectLst/>
                <a:uLnTx/>
                <a:uFillTx/>
                <a:latin typeface="Calibri" panose="020F0502020204030204"/>
                <a:ea typeface="+mn-ea"/>
                <a:cs typeface="Segoe UI" pitchFamily="34" charset="0"/>
              </a:rPr>
              <a:t>What does success look like?</a:t>
            </a:r>
          </a:p>
        </p:txBody>
      </p:sp>
      <p:grpSp>
        <p:nvGrpSpPr>
          <p:cNvPr id="13" name="Group 12">
            <a:extLst>
              <a:ext uri="{FF2B5EF4-FFF2-40B4-BE49-F238E27FC236}">
                <a16:creationId xmlns:a16="http://schemas.microsoft.com/office/drawing/2014/main" id="{FDAD8025-CB6F-4D9C-99CF-38DF9F75351C}"/>
              </a:ext>
            </a:extLst>
          </p:cNvPr>
          <p:cNvGrpSpPr/>
          <p:nvPr/>
        </p:nvGrpSpPr>
        <p:grpSpPr>
          <a:xfrm>
            <a:off x="5724631" y="2217380"/>
            <a:ext cx="747738" cy="718966"/>
            <a:chOff x="465446" y="2355926"/>
            <a:chExt cx="978658" cy="978656"/>
          </a:xfrm>
        </p:grpSpPr>
        <p:sp>
          <p:nvSpPr>
            <p:cNvPr id="129" name="Flowchart: Connector 128">
              <a:extLst>
                <a:ext uri="{FF2B5EF4-FFF2-40B4-BE49-F238E27FC236}">
                  <a16:creationId xmlns:a16="http://schemas.microsoft.com/office/drawing/2014/main" id="{A4A084C4-F2FF-40B7-9F4D-34E0A21768CD}"/>
                </a:ext>
                <a:ext uri="{C183D7F6-B498-43B3-948B-1728B52AA6E4}">
                  <adec:decorative xmlns:adec="http://schemas.microsoft.com/office/drawing/2017/decorative" val="1"/>
                </a:ext>
              </a:extLst>
            </p:cNvPr>
            <p:cNvSpPr>
              <a:spLocks noChangeAspect="1"/>
            </p:cNvSpPr>
            <p:nvPr/>
          </p:nvSpPr>
          <p:spPr bwMode="auto">
            <a:xfrm flipV="1">
              <a:off x="465446" y="2355926"/>
              <a:ext cx="978658" cy="978656"/>
            </a:xfrm>
            <a:prstGeom prst="flowChartConnector">
              <a:avLst/>
            </a:prstGeom>
            <a:solidFill>
              <a:srgbClr val="243A5E"/>
            </a:solidFill>
            <a:ln w="10795"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8850">
                      <a:srgbClr val="1A1A1A"/>
                    </a:gs>
                    <a:gs pos="25000">
                      <a:srgbClr val="1A1A1A"/>
                    </a:gs>
                  </a:gsLst>
                  <a:lin ang="5400000" scaled="0"/>
                </a:gradFill>
                <a:effectLst/>
                <a:uLnTx/>
                <a:uFillTx/>
                <a:latin typeface="Segoe UI Semibold"/>
                <a:ea typeface="+mn-ea"/>
                <a:cs typeface="+mn-cs"/>
              </a:endParaRPr>
            </a:p>
          </p:txBody>
        </p:sp>
        <p:grpSp>
          <p:nvGrpSpPr>
            <p:cNvPr id="130" name="Group 129">
              <a:extLst>
                <a:ext uri="{FF2B5EF4-FFF2-40B4-BE49-F238E27FC236}">
                  <a16:creationId xmlns:a16="http://schemas.microsoft.com/office/drawing/2014/main" id="{6ACE5A71-2F32-44F8-8B88-E55A9A123E89}"/>
                </a:ext>
                <a:ext uri="{C183D7F6-B498-43B3-948B-1728B52AA6E4}">
                  <adec:decorative xmlns:adec="http://schemas.microsoft.com/office/drawing/2017/decorative" val="1"/>
                </a:ext>
              </a:extLst>
            </p:cNvPr>
            <p:cNvGrpSpPr>
              <a:grpSpLocks noChangeAspect="1"/>
            </p:cNvGrpSpPr>
            <p:nvPr/>
          </p:nvGrpSpPr>
          <p:grpSpPr>
            <a:xfrm>
              <a:off x="558645" y="2448880"/>
              <a:ext cx="792260" cy="792748"/>
              <a:chOff x="7031510" y="6183940"/>
              <a:chExt cx="899315" cy="899315"/>
            </a:xfrm>
          </p:grpSpPr>
          <p:sp>
            <p:nvSpPr>
              <p:cNvPr id="131" name="Arc 130">
                <a:extLst>
                  <a:ext uri="{FF2B5EF4-FFF2-40B4-BE49-F238E27FC236}">
                    <a16:creationId xmlns:a16="http://schemas.microsoft.com/office/drawing/2014/main" id="{DC4DAF2C-A165-4877-9AD0-5C3EB4326B37}"/>
                  </a:ext>
                  <a:ext uri="{C183D7F6-B498-43B3-948B-1728B52AA6E4}">
                    <adec:decorative xmlns:adec="http://schemas.microsoft.com/office/drawing/2017/decorative" val="1"/>
                  </a:ext>
                </a:extLst>
              </p:cNvPr>
              <p:cNvSpPr/>
              <p:nvPr/>
            </p:nvSpPr>
            <p:spPr>
              <a:xfrm>
                <a:off x="7031510" y="6183940"/>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132" name="Arc 131">
                <a:extLst>
                  <a:ext uri="{FF2B5EF4-FFF2-40B4-BE49-F238E27FC236}">
                    <a16:creationId xmlns:a16="http://schemas.microsoft.com/office/drawing/2014/main" id="{24E652EB-A5EA-4CD7-B741-B36FC1786677}"/>
                  </a:ext>
                  <a:ext uri="{C183D7F6-B498-43B3-948B-1728B52AA6E4}">
                    <adec:decorative xmlns:adec="http://schemas.microsoft.com/office/drawing/2017/decorative" val="1"/>
                  </a:ext>
                </a:extLst>
              </p:cNvPr>
              <p:cNvSpPr/>
              <p:nvPr/>
            </p:nvSpPr>
            <p:spPr>
              <a:xfrm flipH="1" flipV="1">
                <a:off x="7031510" y="6183940"/>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135" name="Rectangle 134">
            <a:extLst>
              <a:ext uri="{FF2B5EF4-FFF2-40B4-BE49-F238E27FC236}">
                <a16:creationId xmlns:a16="http://schemas.microsoft.com/office/drawing/2014/main" id="{60082430-2362-4C13-B767-4D7F6AEB716E}"/>
              </a:ext>
              <a:ext uri="{C183D7F6-B498-43B3-948B-1728B52AA6E4}">
                <adec:decorative xmlns:adec="http://schemas.microsoft.com/office/drawing/2017/decorative" val="0"/>
              </a:ext>
            </a:extLst>
          </p:cNvPr>
          <p:cNvSpPr>
            <a:spLocks noChangeAspect="1"/>
          </p:cNvSpPr>
          <p:nvPr/>
        </p:nvSpPr>
        <p:spPr>
          <a:xfrm>
            <a:off x="6720952" y="2431940"/>
            <a:ext cx="6883557" cy="30777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2000" b="0" i="0" u="none" strike="noStrike" kern="1200" cap="none" spc="0" normalizeH="0" baseline="0" noProof="0" dirty="0">
                <a:ln w="3175">
                  <a:noFill/>
                </a:ln>
                <a:solidFill>
                  <a:srgbClr val="007EBA"/>
                </a:solidFill>
                <a:effectLst/>
                <a:uLnTx/>
                <a:uFillTx/>
                <a:latin typeface="Calibri" panose="020F0502020204030204"/>
                <a:ea typeface="+mn-ea"/>
                <a:cs typeface="Segoe UI" pitchFamily="34" charset="0"/>
              </a:rPr>
              <a:t>Involve the Business at every step</a:t>
            </a:r>
          </a:p>
        </p:txBody>
      </p:sp>
      <p:grpSp>
        <p:nvGrpSpPr>
          <p:cNvPr id="14" name="Group 13">
            <a:extLst>
              <a:ext uri="{FF2B5EF4-FFF2-40B4-BE49-F238E27FC236}">
                <a16:creationId xmlns:a16="http://schemas.microsoft.com/office/drawing/2014/main" id="{713C20FD-8B74-480C-A2C5-F2F5BC3BF1A7}"/>
              </a:ext>
            </a:extLst>
          </p:cNvPr>
          <p:cNvGrpSpPr/>
          <p:nvPr/>
        </p:nvGrpSpPr>
        <p:grpSpPr>
          <a:xfrm>
            <a:off x="5724631" y="3263660"/>
            <a:ext cx="747738" cy="718966"/>
            <a:chOff x="465446" y="3402206"/>
            <a:chExt cx="978658" cy="978656"/>
          </a:xfrm>
        </p:grpSpPr>
        <p:sp>
          <p:nvSpPr>
            <p:cNvPr id="136" name="Flowchart: Connector 135">
              <a:extLst>
                <a:ext uri="{FF2B5EF4-FFF2-40B4-BE49-F238E27FC236}">
                  <a16:creationId xmlns:a16="http://schemas.microsoft.com/office/drawing/2014/main" id="{CFCF2AAD-CA7F-44A6-BD00-A0871B8D92B4}"/>
                </a:ext>
                <a:ext uri="{C183D7F6-B498-43B3-948B-1728B52AA6E4}">
                  <adec:decorative xmlns:adec="http://schemas.microsoft.com/office/drawing/2017/decorative" val="1"/>
                </a:ext>
              </a:extLst>
            </p:cNvPr>
            <p:cNvSpPr>
              <a:spLocks noChangeAspect="1"/>
            </p:cNvSpPr>
            <p:nvPr/>
          </p:nvSpPr>
          <p:spPr bwMode="auto">
            <a:xfrm flipV="1">
              <a:off x="465446" y="3402206"/>
              <a:ext cx="978658" cy="978656"/>
            </a:xfrm>
            <a:prstGeom prst="flowChartConnector">
              <a:avLst/>
            </a:prstGeom>
            <a:solidFill>
              <a:srgbClr val="243A5E"/>
            </a:solidFill>
            <a:ln w="10795"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8850">
                      <a:srgbClr val="1A1A1A"/>
                    </a:gs>
                    <a:gs pos="25000">
                      <a:srgbClr val="1A1A1A"/>
                    </a:gs>
                  </a:gsLst>
                  <a:lin ang="5400000" scaled="0"/>
                </a:gradFill>
                <a:effectLst/>
                <a:uLnTx/>
                <a:uFillTx/>
                <a:latin typeface="Segoe UI Semibold"/>
                <a:ea typeface="+mn-ea"/>
                <a:cs typeface="+mn-cs"/>
              </a:endParaRPr>
            </a:p>
          </p:txBody>
        </p:sp>
        <p:grpSp>
          <p:nvGrpSpPr>
            <p:cNvPr id="137" name="Group 136">
              <a:extLst>
                <a:ext uri="{FF2B5EF4-FFF2-40B4-BE49-F238E27FC236}">
                  <a16:creationId xmlns:a16="http://schemas.microsoft.com/office/drawing/2014/main" id="{9A516BBD-C5D8-4DF9-8BF9-A83BEC05E8FC}"/>
                </a:ext>
                <a:ext uri="{C183D7F6-B498-43B3-948B-1728B52AA6E4}">
                  <adec:decorative xmlns:adec="http://schemas.microsoft.com/office/drawing/2017/decorative" val="1"/>
                </a:ext>
              </a:extLst>
            </p:cNvPr>
            <p:cNvGrpSpPr>
              <a:grpSpLocks noChangeAspect="1"/>
            </p:cNvGrpSpPr>
            <p:nvPr/>
          </p:nvGrpSpPr>
          <p:grpSpPr>
            <a:xfrm>
              <a:off x="558645" y="3495160"/>
              <a:ext cx="792260" cy="792748"/>
              <a:chOff x="7031510" y="6183940"/>
              <a:chExt cx="899315" cy="899315"/>
            </a:xfrm>
          </p:grpSpPr>
          <p:sp>
            <p:nvSpPr>
              <p:cNvPr id="138" name="Arc 137">
                <a:extLst>
                  <a:ext uri="{FF2B5EF4-FFF2-40B4-BE49-F238E27FC236}">
                    <a16:creationId xmlns:a16="http://schemas.microsoft.com/office/drawing/2014/main" id="{B93AC441-AD0F-4037-A18A-208042DAE9EC}"/>
                  </a:ext>
                  <a:ext uri="{C183D7F6-B498-43B3-948B-1728B52AA6E4}">
                    <adec:decorative xmlns:adec="http://schemas.microsoft.com/office/drawing/2017/decorative" val="1"/>
                  </a:ext>
                </a:extLst>
              </p:cNvPr>
              <p:cNvSpPr/>
              <p:nvPr/>
            </p:nvSpPr>
            <p:spPr>
              <a:xfrm>
                <a:off x="7031510" y="6183940"/>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139" name="Arc 138">
                <a:extLst>
                  <a:ext uri="{FF2B5EF4-FFF2-40B4-BE49-F238E27FC236}">
                    <a16:creationId xmlns:a16="http://schemas.microsoft.com/office/drawing/2014/main" id="{0F2C2A87-C4D0-4C5B-B5B3-CEBE71E5B79D}"/>
                  </a:ext>
                  <a:ext uri="{C183D7F6-B498-43B3-948B-1728B52AA6E4}">
                    <adec:decorative xmlns:adec="http://schemas.microsoft.com/office/drawing/2017/decorative" val="1"/>
                  </a:ext>
                </a:extLst>
              </p:cNvPr>
              <p:cNvSpPr/>
              <p:nvPr/>
            </p:nvSpPr>
            <p:spPr>
              <a:xfrm flipH="1" flipV="1">
                <a:off x="7031510" y="6183940"/>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141" name="Rectangle 140">
            <a:extLst>
              <a:ext uri="{FF2B5EF4-FFF2-40B4-BE49-F238E27FC236}">
                <a16:creationId xmlns:a16="http://schemas.microsoft.com/office/drawing/2014/main" id="{532FB821-05BB-41A8-9753-A5120F09D853}"/>
              </a:ext>
              <a:ext uri="{C183D7F6-B498-43B3-948B-1728B52AA6E4}">
                <adec:decorative xmlns:adec="http://schemas.microsoft.com/office/drawing/2017/decorative" val="0"/>
              </a:ext>
            </a:extLst>
          </p:cNvPr>
          <p:cNvSpPr>
            <a:spLocks noChangeAspect="1"/>
          </p:cNvSpPr>
          <p:nvPr/>
        </p:nvSpPr>
        <p:spPr>
          <a:xfrm>
            <a:off x="6720952" y="3455405"/>
            <a:ext cx="6829950" cy="30777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2000" b="0" i="0" u="none" strike="noStrike" kern="1200" cap="none" spc="0" normalizeH="0" baseline="0" noProof="0" dirty="0">
                <a:ln w="3175">
                  <a:noFill/>
                </a:ln>
                <a:solidFill>
                  <a:srgbClr val="007EBA"/>
                </a:solidFill>
                <a:effectLst/>
                <a:uLnTx/>
                <a:uFillTx/>
                <a:latin typeface="Calibri" panose="020F0502020204030204"/>
                <a:ea typeface="+mn-ea"/>
                <a:cs typeface="Segoe UI" pitchFamily="34" charset="0"/>
              </a:rPr>
              <a:t>Script and Automate where you can</a:t>
            </a:r>
          </a:p>
        </p:txBody>
      </p:sp>
      <p:grpSp>
        <p:nvGrpSpPr>
          <p:cNvPr id="15" name="Group 14">
            <a:extLst>
              <a:ext uri="{FF2B5EF4-FFF2-40B4-BE49-F238E27FC236}">
                <a16:creationId xmlns:a16="http://schemas.microsoft.com/office/drawing/2014/main" id="{218F21DD-9116-4415-8B26-E5A0A7DA895C}"/>
              </a:ext>
            </a:extLst>
          </p:cNvPr>
          <p:cNvGrpSpPr/>
          <p:nvPr/>
        </p:nvGrpSpPr>
        <p:grpSpPr>
          <a:xfrm>
            <a:off x="5724631" y="4309940"/>
            <a:ext cx="747738" cy="718966"/>
            <a:chOff x="465446" y="4448486"/>
            <a:chExt cx="978658" cy="978656"/>
          </a:xfrm>
        </p:grpSpPr>
        <p:sp>
          <p:nvSpPr>
            <p:cNvPr id="142" name="Flowchart: Connector 141">
              <a:extLst>
                <a:ext uri="{FF2B5EF4-FFF2-40B4-BE49-F238E27FC236}">
                  <a16:creationId xmlns:a16="http://schemas.microsoft.com/office/drawing/2014/main" id="{ACDA114B-AA27-48B0-A44B-DCBD5FCC35B0}"/>
                </a:ext>
                <a:ext uri="{C183D7F6-B498-43B3-948B-1728B52AA6E4}">
                  <adec:decorative xmlns:adec="http://schemas.microsoft.com/office/drawing/2017/decorative" val="1"/>
                </a:ext>
              </a:extLst>
            </p:cNvPr>
            <p:cNvSpPr>
              <a:spLocks noChangeAspect="1"/>
            </p:cNvSpPr>
            <p:nvPr/>
          </p:nvSpPr>
          <p:spPr bwMode="auto">
            <a:xfrm>
              <a:off x="465446" y="4448486"/>
              <a:ext cx="978658" cy="978656"/>
            </a:xfrm>
            <a:prstGeom prst="flowChartConnector">
              <a:avLst/>
            </a:prstGeom>
            <a:solidFill>
              <a:srgbClr val="243A5E"/>
            </a:solidFill>
            <a:ln w="10795"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8850">
                      <a:srgbClr val="1A1A1A"/>
                    </a:gs>
                    <a:gs pos="25000">
                      <a:srgbClr val="1A1A1A"/>
                    </a:gs>
                  </a:gsLst>
                  <a:lin ang="5400000" scaled="0"/>
                </a:gradFill>
                <a:effectLst/>
                <a:uLnTx/>
                <a:uFillTx/>
                <a:latin typeface="Segoe UI Semibold"/>
                <a:ea typeface="+mn-ea"/>
                <a:cs typeface="+mn-cs"/>
              </a:endParaRPr>
            </a:p>
          </p:txBody>
        </p:sp>
        <p:grpSp>
          <p:nvGrpSpPr>
            <p:cNvPr id="143" name="Group 142">
              <a:extLst>
                <a:ext uri="{FF2B5EF4-FFF2-40B4-BE49-F238E27FC236}">
                  <a16:creationId xmlns:a16="http://schemas.microsoft.com/office/drawing/2014/main" id="{F6340F90-13F1-431E-A306-28D4A3627A8A}"/>
                </a:ext>
                <a:ext uri="{C183D7F6-B498-43B3-948B-1728B52AA6E4}">
                  <adec:decorative xmlns:adec="http://schemas.microsoft.com/office/drawing/2017/decorative" val="1"/>
                </a:ext>
              </a:extLst>
            </p:cNvPr>
            <p:cNvGrpSpPr>
              <a:grpSpLocks noChangeAspect="1"/>
            </p:cNvGrpSpPr>
            <p:nvPr/>
          </p:nvGrpSpPr>
          <p:grpSpPr>
            <a:xfrm>
              <a:off x="558645" y="4541440"/>
              <a:ext cx="792260" cy="792748"/>
              <a:chOff x="7031510" y="6183940"/>
              <a:chExt cx="899315" cy="899315"/>
            </a:xfrm>
          </p:grpSpPr>
          <p:sp>
            <p:nvSpPr>
              <p:cNvPr id="144" name="Arc 143">
                <a:extLst>
                  <a:ext uri="{FF2B5EF4-FFF2-40B4-BE49-F238E27FC236}">
                    <a16:creationId xmlns:a16="http://schemas.microsoft.com/office/drawing/2014/main" id="{08D92DC1-C924-4516-AA03-5C6CD8AB0C57}"/>
                  </a:ext>
                  <a:ext uri="{C183D7F6-B498-43B3-948B-1728B52AA6E4}">
                    <adec:decorative xmlns:adec="http://schemas.microsoft.com/office/drawing/2017/decorative" val="1"/>
                  </a:ext>
                </a:extLst>
              </p:cNvPr>
              <p:cNvSpPr/>
              <p:nvPr/>
            </p:nvSpPr>
            <p:spPr>
              <a:xfrm>
                <a:off x="7031510" y="6183940"/>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145" name="Arc 144">
                <a:extLst>
                  <a:ext uri="{FF2B5EF4-FFF2-40B4-BE49-F238E27FC236}">
                    <a16:creationId xmlns:a16="http://schemas.microsoft.com/office/drawing/2014/main" id="{F99155E0-0E1B-4EC5-B5F1-CBA3D7A05E27}"/>
                  </a:ext>
                  <a:ext uri="{C183D7F6-B498-43B3-948B-1728B52AA6E4}">
                    <adec:decorative xmlns:adec="http://schemas.microsoft.com/office/drawing/2017/decorative" val="1"/>
                  </a:ext>
                </a:extLst>
              </p:cNvPr>
              <p:cNvSpPr/>
              <p:nvPr/>
            </p:nvSpPr>
            <p:spPr>
              <a:xfrm flipH="1" flipV="1">
                <a:off x="7031510" y="6183940"/>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147" name="Rectangle 146">
            <a:extLst>
              <a:ext uri="{FF2B5EF4-FFF2-40B4-BE49-F238E27FC236}">
                <a16:creationId xmlns:a16="http://schemas.microsoft.com/office/drawing/2014/main" id="{B7D79C10-81C6-449D-8DEA-9944CE5818B9}"/>
              </a:ext>
              <a:ext uri="{C183D7F6-B498-43B3-948B-1728B52AA6E4}">
                <adec:decorative xmlns:adec="http://schemas.microsoft.com/office/drawing/2017/decorative" val="0"/>
              </a:ext>
            </a:extLst>
          </p:cNvPr>
          <p:cNvSpPr>
            <a:spLocks noChangeAspect="1"/>
          </p:cNvSpPr>
          <p:nvPr/>
        </p:nvSpPr>
        <p:spPr>
          <a:xfrm>
            <a:off x="6720952" y="4485342"/>
            <a:ext cx="6884972" cy="30777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2000" b="0" i="0" u="none" strike="noStrike" kern="1200" cap="none" spc="0" normalizeH="0" baseline="0" noProof="0" dirty="0">
                <a:ln w="3175">
                  <a:noFill/>
                </a:ln>
                <a:solidFill>
                  <a:srgbClr val="007EBA"/>
                </a:solidFill>
                <a:effectLst/>
                <a:uLnTx/>
                <a:uFillTx/>
                <a:latin typeface="Calibri" panose="020F0502020204030204"/>
                <a:ea typeface="+mn-ea"/>
                <a:cs typeface="Segoe UI" pitchFamily="34" charset="0"/>
              </a:rPr>
              <a:t>Choose the right tools for the job</a:t>
            </a:r>
          </a:p>
        </p:txBody>
      </p:sp>
      <p:grpSp>
        <p:nvGrpSpPr>
          <p:cNvPr id="16" name="Group 15">
            <a:extLst>
              <a:ext uri="{FF2B5EF4-FFF2-40B4-BE49-F238E27FC236}">
                <a16:creationId xmlns:a16="http://schemas.microsoft.com/office/drawing/2014/main" id="{7188D714-6F49-42DF-AAA0-966E7F4658DD}"/>
              </a:ext>
            </a:extLst>
          </p:cNvPr>
          <p:cNvGrpSpPr/>
          <p:nvPr/>
        </p:nvGrpSpPr>
        <p:grpSpPr>
          <a:xfrm>
            <a:off x="5724626" y="5356220"/>
            <a:ext cx="747738" cy="718966"/>
            <a:chOff x="510255" y="5565456"/>
            <a:chExt cx="978658" cy="978656"/>
          </a:xfrm>
        </p:grpSpPr>
        <p:sp>
          <p:nvSpPr>
            <p:cNvPr id="55" name="Flowchart: Connector 54">
              <a:extLst>
                <a:ext uri="{FF2B5EF4-FFF2-40B4-BE49-F238E27FC236}">
                  <a16:creationId xmlns:a16="http://schemas.microsoft.com/office/drawing/2014/main" id="{4FB349C9-1844-4BAC-A499-A14133FC71A9}"/>
                </a:ext>
                <a:ext uri="{C183D7F6-B498-43B3-948B-1728B52AA6E4}">
                  <adec:decorative xmlns:adec="http://schemas.microsoft.com/office/drawing/2017/decorative" val="1"/>
                </a:ext>
              </a:extLst>
            </p:cNvPr>
            <p:cNvSpPr>
              <a:spLocks noChangeAspect="1"/>
            </p:cNvSpPr>
            <p:nvPr/>
          </p:nvSpPr>
          <p:spPr bwMode="auto">
            <a:xfrm>
              <a:off x="510255" y="5565456"/>
              <a:ext cx="978658" cy="978656"/>
            </a:xfrm>
            <a:prstGeom prst="flowChartConnector">
              <a:avLst/>
            </a:prstGeom>
            <a:solidFill>
              <a:srgbClr val="243A5E"/>
            </a:solidFill>
            <a:ln w="10795"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8850">
                      <a:srgbClr val="1A1A1A"/>
                    </a:gs>
                    <a:gs pos="25000">
                      <a:srgbClr val="1A1A1A"/>
                    </a:gs>
                  </a:gsLst>
                  <a:lin ang="5400000" scaled="0"/>
                </a:gradFill>
                <a:effectLst/>
                <a:uLnTx/>
                <a:uFillTx/>
                <a:latin typeface="Segoe UI Semibold"/>
                <a:ea typeface="+mn-ea"/>
                <a:cs typeface="+mn-cs"/>
              </a:endParaRPr>
            </a:p>
          </p:txBody>
        </p:sp>
        <p:grpSp>
          <p:nvGrpSpPr>
            <p:cNvPr id="56" name="Group 55">
              <a:extLst>
                <a:ext uri="{FF2B5EF4-FFF2-40B4-BE49-F238E27FC236}">
                  <a16:creationId xmlns:a16="http://schemas.microsoft.com/office/drawing/2014/main" id="{EB5FBB5C-AC7E-46EF-A6F5-05AFE4A9C74C}"/>
                </a:ext>
                <a:ext uri="{C183D7F6-B498-43B3-948B-1728B52AA6E4}">
                  <adec:decorative xmlns:adec="http://schemas.microsoft.com/office/drawing/2017/decorative" val="1"/>
                </a:ext>
              </a:extLst>
            </p:cNvPr>
            <p:cNvGrpSpPr>
              <a:grpSpLocks noChangeAspect="1"/>
            </p:cNvGrpSpPr>
            <p:nvPr/>
          </p:nvGrpSpPr>
          <p:grpSpPr>
            <a:xfrm>
              <a:off x="603454" y="5658410"/>
              <a:ext cx="792260" cy="792748"/>
              <a:chOff x="7031510" y="6183940"/>
              <a:chExt cx="899315" cy="899315"/>
            </a:xfrm>
          </p:grpSpPr>
          <p:sp>
            <p:nvSpPr>
              <p:cNvPr id="57" name="Arc 56">
                <a:extLst>
                  <a:ext uri="{FF2B5EF4-FFF2-40B4-BE49-F238E27FC236}">
                    <a16:creationId xmlns:a16="http://schemas.microsoft.com/office/drawing/2014/main" id="{C069F2C4-2FC9-4894-A06D-5BDFE2A670D8}"/>
                  </a:ext>
                  <a:ext uri="{C183D7F6-B498-43B3-948B-1728B52AA6E4}">
                    <adec:decorative xmlns:adec="http://schemas.microsoft.com/office/drawing/2017/decorative" val="1"/>
                  </a:ext>
                </a:extLst>
              </p:cNvPr>
              <p:cNvSpPr/>
              <p:nvPr/>
            </p:nvSpPr>
            <p:spPr>
              <a:xfrm>
                <a:off x="7031510" y="6183940"/>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Arc 57">
                <a:extLst>
                  <a:ext uri="{FF2B5EF4-FFF2-40B4-BE49-F238E27FC236}">
                    <a16:creationId xmlns:a16="http://schemas.microsoft.com/office/drawing/2014/main" id="{FD4226CB-DA46-430E-BEAB-022AC3D04C96}"/>
                  </a:ext>
                  <a:ext uri="{C183D7F6-B498-43B3-948B-1728B52AA6E4}">
                    <adec:decorative xmlns:adec="http://schemas.microsoft.com/office/drawing/2017/decorative" val="1"/>
                  </a:ext>
                </a:extLst>
              </p:cNvPr>
              <p:cNvSpPr/>
              <p:nvPr/>
            </p:nvSpPr>
            <p:spPr>
              <a:xfrm flipH="1" flipV="1">
                <a:off x="7031510" y="6183940"/>
                <a:ext cx="899315" cy="899315"/>
              </a:xfrm>
              <a:prstGeom prst="arc">
                <a:avLst>
                  <a:gd name="adj1" fmla="val 16200000"/>
                  <a:gd name="adj2" fmla="val 4971885"/>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59" name="Rectangle 58">
            <a:extLst>
              <a:ext uri="{FF2B5EF4-FFF2-40B4-BE49-F238E27FC236}">
                <a16:creationId xmlns:a16="http://schemas.microsoft.com/office/drawing/2014/main" id="{7DF4F54C-C1D0-41FC-88E4-47847D6FACB0}"/>
              </a:ext>
              <a:ext uri="{C183D7F6-B498-43B3-948B-1728B52AA6E4}">
                <adec:decorative xmlns:adec="http://schemas.microsoft.com/office/drawing/2017/decorative" val="0"/>
              </a:ext>
            </a:extLst>
          </p:cNvPr>
          <p:cNvSpPr>
            <a:spLocks noChangeAspect="1"/>
          </p:cNvSpPr>
          <p:nvPr/>
        </p:nvSpPr>
        <p:spPr>
          <a:xfrm>
            <a:off x="6720952" y="5552076"/>
            <a:ext cx="6884972" cy="30777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2000" b="0" i="0" u="none" strike="noStrike" kern="1200" cap="none" spc="0" normalizeH="0" baseline="0" noProof="0" dirty="0">
                <a:ln w="3175">
                  <a:noFill/>
                </a:ln>
                <a:solidFill>
                  <a:srgbClr val="007EBA"/>
                </a:solidFill>
                <a:effectLst/>
                <a:uLnTx/>
                <a:uFillTx/>
                <a:latin typeface="Calibri" panose="020F0502020204030204"/>
                <a:ea typeface="+mn-ea"/>
                <a:cs typeface="Segoe UI" pitchFamily="34" charset="0"/>
              </a:rPr>
              <a:t>Track and optimize spend</a:t>
            </a:r>
          </a:p>
        </p:txBody>
      </p:sp>
      <p:pic>
        <p:nvPicPr>
          <p:cNvPr id="18" name="Graphic 17" descr="Mining tools">
            <a:extLst>
              <a:ext uri="{FF2B5EF4-FFF2-40B4-BE49-F238E27FC236}">
                <a16:creationId xmlns:a16="http://schemas.microsoft.com/office/drawing/2014/main" id="{7F265824-AEFF-484A-8643-F3FB5367B67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84305" y="4455232"/>
            <a:ext cx="428380" cy="428380"/>
          </a:xfrm>
          <a:prstGeom prst="rect">
            <a:avLst/>
          </a:prstGeom>
        </p:spPr>
      </p:pic>
      <p:pic>
        <p:nvPicPr>
          <p:cNvPr id="20" name="Graphic 19" descr="Aspiration">
            <a:extLst>
              <a:ext uri="{FF2B5EF4-FFF2-40B4-BE49-F238E27FC236}">
                <a16:creationId xmlns:a16="http://schemas.microsoft.com/office/drawing/2014/main" id="{C967F766-DF46-43F6-9259-31BC4A45CD9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32708" y="1264797"/>
            <a:ext cx="531573" cy="531573"/>
          </a:xfrm>
          <a:prstGeom prst="rect">
            <a:avLst/>
          </a:prstGeom>
        </p:spPr>
      </p:pic>
      <p:pic>
        <p:nvPicPr>
          <p:cNvPr id="25" name="Graphic 24" descr="Magic Wand Auto">
            <a:extLst>
              <a:ext uri="{FF2B5EF4-FFF2-40B4-BE49-F238E27FC236}">
                <a16:creationId xmlns:a16="http://schemas.microsoft.com/office/drawing/2014/main" id="{3A4870DF-E386-468B-9492-A05118EC39E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84305" y="3414015"/>
            <a:ext cx="390556" cy="390556"/>
          </a:xfrm>
          <a:prstGeom prst="rect">
            <a:avLst/>
          </a:prstGeom>
        </p:spPr>
      </p:pic>
      <p:pic>
        <p:nvPicPr>
          <p:cNvPr id="28" name="Graphic 27" descr="Coins">
            <a:extLst>
              <a:ext uri="{FF2B5EF4-FFF2-40B4-BE49-F238E27FC236}">
                <a16:creationId xmlns:a16="http://schemas.microsoft.com/office/drawing/2014/main" id="{DE5FD8E9-B733-4D80-B944-FF4F78A851D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84305" y="5513282"/>
            <a:ext cx="406679" cy="406679"/>
          </a:xfrm>
          <a:prstGeom prst="rect">
            <a:avLst/>
          </a:prstGeom>
        </p:spPr>
      </p:pic>
      <p:pic>
        <p:nvPicPr>
          <p:cNvPr id="30" name="Graphic 29" descr="Group of people">
            <a:extLst>
              <a:ext uri="{FF2B5EF4-FFF2-40B4-BE49-F238E27FC236}">
                <a16:creationId xmlns:a16="http://schemas.microsoft.com/office/drawing/2014/main" id="{FE8C1D89-DE3F-4CA8-B0CA-D2938EE2B1A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882443" y="2357718"/>
            <a:ext cx="430242" cy="430242"/>
          </a:xfrm>
          <a:prstGeom prst="rect">
            <a:avLst/>
          </a:prstGeom>
        </p:spPr>
      </p:pic>
      <p:pic>
        <p:nvPicPr>
          <p:cNvPr id="32" name="Graphic 31" descr="Classroom">
            <a:extLst>
              <a:ext uri="{FF2B5EF4-FFF2-40B4-BE49-F238E27FC236}">
                <a16:creationId xmlns:a16="http://schemas.microsoft.com/office/drawing/2014/main" id="{37AC5ED1-BC88-4557-BAA9-6084DBD3EC66}"/>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232936" y="2451769"/>
            <a:ext cx="2431843" cy="2431843"/>
          </a:xfrm>
          <a:prstGeom prst="rect">
            <a:avLst/>
          </a:prstGeom>
        </p:spPr>
      </p:pic>
    </p:spTree>
    <p:extLst>
      <p:ext uri="{BB962C8B-B14F-4D97-AF65-F5344CB8AC3E}">
        <p14:creationId xmlns:p14="http://schemas.microsoft.com/office/powerpoint/2010/main" val="195165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35" grpId="0"/>
      <p:bldP spid="141" grpId="0"/>
      <p:bldP spid="147" grpId="0"/>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838200" y="365125"/>
            <a:ext cx="5191125" cy="1325563"/>
          </a:xfrm>
        </p:spPr>
        <p:txBody>
          <a:bodyPr vert="horz" lIns="91440" tIns="45720" rIns="91440" bIns="45720" rtlCol="0" anchor="ctr">
            <a:normAutofit/>
          </a:bodyPr>
          <a:lstStyle/>
          <a:p>
            <a:r>
              <a:rPr lang="en-US" b="1" dirty="0"/>
              <a:t>Thank you!</a:t>
            </a: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838200" y="2021249"/>
            <a:ext cx="6291805" cy="4155713"/>
          </a:xfrm>
        </p:spPr>
        <p:txBody>
          <a:bodyPr vert="horz" lIns="91440" tIns="45720" rIns="91440" bIns="45720" rtlCol="0">
            <a:normAutofit/>
          </a:bodyPr>
          <a:lstStyle/>
          <a:p>
            <a:pPr marL="0" indent="0">
              <a:buNone/>
            </a:pPr>
            <a:r>
              <a:rPr lang="en-US" b="1" dirty="0"/>
              <a:t>https://aka.ms/cloudcamp-resources</a:t>
            </a:r>
          </a:p>
          <a:p>
            <a:pPr marL="0">
              <a:buFont typeface="Arial" panose="020B0604020202020204" pitchFamily="34" charset="0"/>
              <a:buChar char="•"/>
            </a:pPr>
            <a:endParaRPr lang="en-US" sz="2000" dirty="0"/>
          </a:p>
          <a:p>
            <a:pPr marL="0">
              <a:buFont typeface="Arial" panose="020B0604020202020204" pitchFamily="34" charset="0"/>
              <a:buChar char="•"/>
            </a:pPr>
            <a:endParaRPr lang="en-US" sz="2000" dirty="0"/>
          </a:p>
          <a:p>
            <a:pPr marL="0" indent="0">
              <a:buNone/>
            </a:pPr>
            <a:r>
              <a:rPr lang="en-US" sz="2000" dirty="0"/>
              <a:t>Sarah Lean</a:t>
            </a:r>
          </a:p>
          <a:p>
            <a:pPr marL="0" indent="0">
              <a:buNone/>
            </a:pPr>
            <a:r>
              <a:rPr lang="en-US" sz="2000" dirty="0"/>
              <a:t>Senior Cloud Advocate</a:t>
            </a:r>
          </a:p>
          <a:p>
            <a:pPr marL="0" indent="0">
              <a:buNone/>
            </a:pPr>
            <a:r>
              <a:rPr lang="en-US" sz="2000" dirty="0"/>
              <a:t>@Techielass </a:t>
            </a:r>
          </a:p>
          <a:p>
            <a:pPr marL="0" indent="0">
              <a:buNone/>
            </a:pPr>
            <a:r>
              <a:rPr lang="en-US" sz="2000" dirty="0"/>
              <a:t>www.techielass.com</a:t>
            </a:r>
            <a:br>
              <a:rPr lang="en-US" sz="2000" dirty="0"/>
            </a:br>
            <a:endParaRPr lang="en-US" sz="2000" dirty="0"/>
          </a:p>
          <a:p>
            <a:pPr marL="0">
              <a:buFont typeface="Arial" panose="020B0604020202020204" pitchFamily="34" charset="0"/>
              <a:buChar char="•"/>
            </a:pPr>
            <a:endParaRPr lang="en-US" sz="2000" dirty="0"/>
          </a:p>
          <a:p>
            <a:pPr marL="0">
              <a:buFont typeface="Arial" panose="020B0604020202020204" pitchFamily="34" charset="0"/>
              <a:buChar char="•"/>
            </a:pPr>
            <a:endParaRPr lang="en-US" sz="2000" dirty="0"/>
          </a:p>
          <a:p>
            <a:pPr marL="0">
              <a:buFont typeface="Arial" panose="020B0604020202020204" pitchFamily="34" charset="0"/>
              <a:buChar char="•"/>
            </a:pPr>
            <a:endParaRPr lang="en-US" sz="2000" dirty="0"/>
          </a:p>
          <a:p>
            <a:pPr marL="0">
              <a:buFont typeface="Arial" panose="020B0604020202020204" pitchFamily="34" charset="0"/>
              <a:buChar char="•"/>
            </a:pPr>
            <a:endParaRPr lang="en-US" sz="2000" dirty="0"/>
          </a:p>
        </p:txBody>
      </p:sp>
      <p:pic>
        <p:nvPicPr>
          <p:cNvPr id="15" name="Picture 14" descr="A picture containing clock&#10;&#10;Description automatically generated">
            <a:extLst>
              <a:ext uri="{FF2B5EF4-FFF2-40B4-BE49-F238E27FC236}">
                <a16:creationId xmlns:a16="http://schemas.microsoft.com/office/drawing/2014/main" id="{500A8916-157F-4539-AB6E-5B9E737A8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2508" y="2201465"/>
            <a:ext cx="2227084" cy="2227084"/>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675C10F5-B802-47AF-B945-6D32DF4DE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1799" y="4559299"/>
            <a:ext cx="1680241" cy="1797050"/>
          </a:xfrm>
          <a:prstGeom prst="rect">
            <a:avLst/>
          </a:prstGeom>
        </p:spPr>
      </p:pic>
      <p:pic>
        <p:nvPicPr>
          <p:cNvPr id="6" name="Picture 5" descr="A picture containing engineering drawing&#10;&#10;Description automatically generated">
            <a:extLst>
              <a:ext uri="{FF2B5EF4-FFF2-40B4-BE49-F238E27FC236}">
                <a16:creationId xmlns:a16="http://schemas.microsoft.com/office/drawing/2014/main" id="{D6AD039B-01D5-4A83-9995-70FF24A801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4312" y="266832"/>
            <a:ext cx="2227084" cy="1892461"/>
          </a:xfrm>
          <a:prstGeom prst="rect">
            <a:avLst/>
          </a:prstGeom>
        </p:spPr>
      </p:pic>
    </p:spTree>
    <p:extLst>
      <p:ext uri="{BB962C8B-B14F-4D97-AF65-F5344CB8AC3E}">
        <p14:creationId xmlns:p14="http://schemas.microsoft.com/office/powerpoint/2010/main" val="1009124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32E746-D290-44E1-B9B4-D890FF5111E7}"/>
              </a:ext>
            </a:extLst>
          </p:cNvPr>
          <p:cNvSpPr txBox="1"/>
          <p:nvPr/>
        </p:nvSpPr>
        <p:spPr>
          <a:xfrm>
            <a:off x="0" y="1586984"/>
            <a:ext cx="12192000" cy="707886"/>
          </a:xfrm>
          <a:prstGeom prst="rect">
            <a:avLst/>
          </a:prstGeom>
          <a:noFill/>
        </p:spPr>
        <p:txBody>
          <a:bodyPr wrap="square">
            <a:spAutoFit/>
          </a:bodyPr>
          <a:lstStyle/>
          <a:p>
            <a:pPr algn="ctr"/>
            <a:r>
              <a:rPr lang="en-GB" sz="4000" dirty="0">
                <a:solidFill>
                  <a:srgbClr val="000000"/>
                </a:solidFill>
              </a:rPr>
              <a:t>Walk through the </a:t>
            </a:r>
            <a:r>
              <a:rPr lang="en-GB" sz="4000" dirty="0"/>
              <a:t>STAGES</a:t>
            </a:r>
            <a:r>
              <a:rPr lang="en-GB" sz="4000" dirty="0">
                <a:solidFill>
                  <a:srgbClr val="000000"/>
                </a:solidFill>
              </a:rPr>
              <a:t> of a migration project</a:t>
            </a:r>
          </a:p>
        </p:txBody>
      </p:sp>
      <p:sp>
        <p:nvSpPr>
          <p:cNvPr id="4" name="TextBox 3">
            <a:extLst>
              <a:ext uri="{FF2B5EF4-FFF2-40B4-BE49-F238E27FC236}">
                <a16:creationId xmlns:a16="http://schemas.microsoft.com/office/drawing/2014/main" id="{969B0196-82F5-48D9-8399-2BC1DD9F5ABC}"/>
              </a:ext>
            </a:extLst>
          </p:cNvPr>
          <p:cNvSpPr txBox="1"/>
          <p:nvPr/>
        </p:nvSpPr>
        <p:spPr>
          <a:xfrm>
            <a:off x="0" y="3244334"/>
            <a:ext cx="12192000" cy="1323439"/>
          </a:xfrm>
          <a:prstGeom prst="rect">
            <a:avLst/>
          </a:prstGeom>
          <a:noFill/>
        </p:spPr>
        <p:txBody>
          <a:bodyPr wrap="square">
            <a:spAutoFit/>
          </a:bodyPr>
          <a:lstStyle/>
          <a:p>
            <a:pPr algn="ctr"/>
            <a:r>
              <a:rPr lang="en-GB" sz="4000" dirty="0">
                <a:solidFill>
                  <a:srgbClr val="000000"/>
                </a:solidFill>
              </a:rPr>
              <a:t>Explore how </a:t>
            </a:r>
            <a:r>
              <a:rPr lang="en-GB" sz="4000" dirty="0"/>
              <a:t>AZURE MIGRATE </a:t>
            </a:r>
            <a:r>
              <a:rPr lang="en-GB" sz="4000" dirty="0">
                <a:solidFill>
                  <a:srgbClr val="000000"/>
                </a:solidFill>
              </a:rPr>
              <a:t>can assist with your migration</a:t>
            </a:r>
          </a:p>
        </p:txBody>
      </p:sp>
      <p:sp>
        <p:nvSpPr>
          <p:cNvPr id="3" name="Rectangle 2">
            <a:extLst>
              <a:ext uri="{FF2B5EF4-FFF2-40B4-BE49-F238E27FC236}">
                <a16:creationId xmlns:a16="http://schemas.microsoft.com/office/drawing/2014/main" id="{C8A8A038-22D4-469A-9BAB-F46198F6F6B2}"/>
              </a:ext>
            </a:extLst>
          </p:cNvPr>
          <p:cNvSpPr/>
          <p:nvPr/>
        </p:nvSpPr>
        <p:spPr>
          <a:xfrm>
            <a:off x="1028700" y="1419225"/>
            <a:ext cx="10125075" cy="1323439"/>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2649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6940295" y="1396289"/>
            <a:ext cx="4668257" cy="1325563"/>
          </a:xfrm>
          <a:prstGeom prst="rect">
            <a:avLst/>
          </a:prstGeom>
        </p:spPr>
        <p:txBody>
          <a:bodyPr vert="horz" lIns="91440" tIns="45720" rIns="91440" bIns="45720" rtlCol="0" anchor="ctr">
            <a:normAutofit/>
          </a:bodyPr>
          <a:lstStyle/>
          <a:p>
            <a:r>
              <a:rPr lang="en-US" kern="1200" dirty="0">
                <a:solidFill>
                  <a:schemeClr val="tx1"/>
                </a:solidFill>
                <a:latin typeface="Segoe UI Semibold (Headings)"/>
              </a:rPr>
              <a:t>Who am I?</a:t>
            </a:r>
          </a:p>
        </p:txBody>
      </p:sp>
      <p:sp>
        <p:nvSpPr>
          <p:cNvPr id="148" name="Freeform: Shape 147">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Shape 149">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Oval 151">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2" cstate="screen">
            <a:extLst>
              <a:ext uri="{28A0092B-C50C-407E-A947-70E740481C1C}">
                <a14:useLocalDpi xmlns:a14="http://schemas.microsoft.com/office/drawing/2010/main"/>
              </a:ext>
            </a:extLst>
          </a:blip>
          <a:srcRect r="-4" b="-4"/>
          <a:stretch/>
        </p:blipFill>
        <p:spPr bwMode="auto">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Image may contain: 7 people, including Sarah Lean, people smiling, people standing, shoes and indoor">
            <a:extLst>
              <a:ext uri="{FF2B5EF4-FFF2-40B4-BE49-F238E27FC236}">
                <a16:creationId xmlns:a16="http://schemas.microsoft.com/office/drawing/2014/main" id="{3B5B11D2-8A63-470C-9AC2-817D3A84298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602" b="-1"/>
          <a:stretch/>
        </p:blipFill>
        <p:spPr bwMode="auto">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4543"/>
          <a:stretch/>
        </p:blipFill>
        <p:spPr bwMode="auto">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034FC2-03A0-4D5B-8196-8BC4D383424B}"/>
              </a:ext>
            </a:extLst>
          </p:cNvPr>
          <p:cNvSpPr txBox="1"/>
          <p:nvPr/>
        </p:nvSpPr>
        <p:spPr>
          <a:xfrm>
            <a:off x="6940296" y="2871982"/>
            <a:ext cx="4668256" cy="3181684"/>
          </a:xfrm>
          <a:prstGeom prst="rect">
            <a:avLst/>
          </a:prstGeom>
        </p:spPr>
        <p:txBody>
          <a:bodyPr vert="horz" lIns="91440" tIns="45720" rIns="91440" bIns="45720" rtlCol="0" anchor="t">
            <a:normAutofit/>
          </a:bodyPr>
          <a:lstStyle/>
          <a:p>
            <a:pPr marL="4572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latin typeface="Segoe UI Semibold (Headings)"/>
              </a:rPr>
              <a:t>Senior Cloud Advocate @ Microsoft</a:t>
            </a:r>
          </a:p>
          <a:p>
            <a:pPr marL="4572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latin typeface="Segoe UI Semibold (Headings)"/>
              </a:rPr>
              <a:t>Blog at </a:t>
            </a:r>
            <a:r>
              <a:rPr kumimoji="0" lang="en-US" b="1" i="0" u="none" strike="noStrike" cap="none" spc="0" normalizeH="0" baseline="0" noProof="0" dirty="0">
                <a:ln>
                  <a:noFill/>
                </a:ln>
                <a:effectLst/>
                <a:uLnTx/>
                <a:uFillTx/>
                <a:latin typeface="Segoe UI Semibold (Headings)"/>
              </a:rPr>
              <a:t>www.techielass.com</a:t>
            </a:r>
          </a:p>
          <a:p>
            <a:pPr marL="4572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latin typeface="Segoe UI Semibold (Headings)"/>
              </a:rPr>
              <a:t>@Techielass</a:t>
            </a:r>
          </a:p>
          <a:p>
            <a:pPr marL="4572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latin typeface="Segoe UI Semibold (Headings)"/>
              </a:rPr>
              <a:t>Founder of the Glasgow Azure User Group</a:t>
            </a:r>
          </a:p>
          <a:p>
            <a:pPr marL="4572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latin typeface="Segoe UI Semibold (Headings)"/>
              </a:rPr>
              <a:t>STEM Ambassador</a:t>
            </a:r>
          </a:p>
          <a:p>
            <a:pPr marL="4572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latin typeface="Segoe UI Semibold (Headings)"/>
              </a:rPr>
              <a:t>14+ years in the IT industry</a:t>
            </a:r>
          </a:p>
          <a:p>
            <a:pPr marL="4572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latin typeface="Segoe UI Semibold (Headings)"/>
              </a:rPr>
              <a:t>IT Pro</a:t>
            </a:r>
          </a:p>
          <a:p>
            <a:pPr marL="45720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b="0" i="0" u="none" strike="noStrike" cap="none" spc="0" normalizeH="0" baseline="0" noProof="0" dirty="0">
              <a:ln>
                <a:noFill/>
              </a:ln>
              <a:effectLst/>
              <a:uLnTx/>
              <a:uFillTx/>
              <a:latin typeface="Segoe UI Semibold (Headings)"/>
            </a:endParaRPr>
          </a:p>
        </p:txBody>
      </p:sp>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40074-9DBD-4F5E-8683-8C35C4F09744}"/>
              </a:ext>
            </a:extLst>
          </p:cNvPr>
          <p:cNvSpPr txBox="1"/>
          <p:nvPr/>
        </p:nvSpPr>
        <p:spPr>
          <a:xfrm>
            <a:off x="229456" y="297950"/>
            <a:ext cx="11733088" cy="4832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140" b="0" i="0" u="none" strike="noStrike" kern="1200" cap="none" spc="0" normalizeH="0" baseline="0" noProof="0" dirty="0">
                <a:ln>
                  <a:noFill/>
                </a:ln>
                <a:solidFill>
                  <a:schemeClr val="tx2"/>
                </a:solidFill>
                <a:effectLst/>
                <a:uLnTx/>
                <a:uFillTx/>
                <a:latin typeface="Segoe UI Semibold (Headings)"/>
              </a:rPr>
              <a:t>Scotland is the home of… </a:t>
            </a:r>
          </a:p>
        </p:txBody>
      </p:sp>
      <p:grpSp>
        <p:nvGrpSpPr>
          <p:cNvPr id="7" name="Group 6">
            <a:extLst>
              <a:ext uri="{FF2B5EF4-FFF2-40B4-BE49-F238E27FC236}">
                <a16:creationId xmlns:a16="http://schemas.microsoft.com/office/drawing/2014/main" id="{F8733D95-655A-405F-9EDC-AC8EE4C38B4D}"/>
              </a:ext>
            </a:extLst>
          </p:cNvPr>
          <p:cNvGrpSpPr/>
          <p:nvPr/>
        </p:nvGrpSpPr>
        <p:grpSpPr>
          <a:xfrm>
            <a:off x="851519" y="1254531"/>
            <a:ext cx="10273141" cy="4945009"/>
            <a:chOff x="873303" y="1243172"/>
            <a:chExt cx="10273141" cy="4945009"/>
          </a:xfrm>
        </p:grpSpPr>
        <p:pic>
          <p:nvPicPr>
            <p:cNvPr id="4" name="Picture 3" descr="A bottle of wine&#10;&#10;Description automatically generated">
              <a:extLst>
                <a:ext uri="{FF2B5EF4-FFF2-40B4-BE49-F238E27FC236}">
                  <a16:creationId xmlns:a16="http://schemas.microsoft.com/office/drawing/2014/main" id="{3A6BC7F5-7319-4F59-942E-B071C3B2074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290816" y="1243172"/>
              <a:ext cx="2855628" cy="4945009"/>
            </a:xfrm>
            <a:prstGeom prst="rect">
              <a:avLst/>
            </a:prstGeom>
          </p:spPr>
        </p:pic>
        <p:pic>
          <p:nvPicPr>
            <p:cNvPr id="6" name="Picture 5" descr="A house with trees in the background&#10;&#10;Description automatically generated">
              <a:extLst>
                <a:ext uri="{FF2B5EF4-FFF2-40B4-BE49-F238E27FC236}">
                  <a16:creationId xmlns:a16="http://schemas.microsoft.com/office/drawing/2014/main" id="{0A9B426C-312C-40CE-96F5-0682718C0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303" y="1243172"/>
              <a:ext cx="7417513" cy="4945009"/>
            </a:xfrm>
            <a:prstGeom prst="rect">
              <a:avLst/>
            </a:prstGeom>
          </p:spPr>
        </p:pic>
      </p:grpSp>
    </p:spTree>
    <p:extLst>
      <p:ext uri="{BB962C8B-B14F-4D97-AF65-F5344CB8AC3E}">
        <p14:creationId xmlns:p14="http://schemas.microsoft.com/office/powerpoint/2010/main" val="258901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86" name="Arc 8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7B35F7-BD4C-42FF-B824-BDA174F92797}"/>
              </a:ext>
            </a:extLst>
          </p:cNvPr>
          <p:cNvSpPr>
            <a:spLocks noGrp="1"/>
          </p:cNvSpPr>
          <p:nvPr>
            <p:ph type="title" idx="4294967295"/>
          </p:nvPr>
        </p:nvSpPr>
        <p:spPr>
          <a:xfrm>
            <a:off x="838200" y="647593"/>
            <a:ext cx="4467792" cy="3060541"/>
          </a:xfrm>
          <a:prstGeom prst="rect">
            <a:avLst/>
          </a:prstGeom>
        </p:spPr>
        <p:txBody>
          <a:bodyPr vert="horz" lIns="91440" tIns="45720" rIns="91440" bIns="45720" rtlCol="0" anchor="b">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6000" kern="1200" dirty="0">
                <a:solidFill>
                  <a:srgbClr val="FFFFFF"/>
                </a:solidFill>
                <a:latin typeface="+mj-lt"/>
                <a:ea typeface="+mj-ea"/>
                <a:cs typeface="+mj-cs"/>
              </a:rPr>
              <a:t>Discovery Stage</a:t>
            </a:r>
          </a:p>
        </p:txBody>
      </p:sp>
      <p:sp>
        <p:nvSpPr>
          <p:cNvPr id="3" name="Rectangle 2">
            <a:extLst>
              <a:ext uri="{FF2B5EF4-FFF2-40B4-BE49-F238E27FC236}">
                <a16:creationId xmlns:a16="http://schemas.microsoft.com/office/drawing/2014/main" id="{AEE7286D-67C5-403E-8321-B304DB65E1D8}"/>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D0CB012F-ADE5-433F-827B-D4157EADC05B}"/>
              </a:ext>
            </a:extLst>
          </p:cNvPr>
          <p:cNvGrpSpPr/>
          <p:nvPr/>
        </p:nvGrpSpPr>
        <p:grpSpPr>
          <a:xfrm>
            <a:off x="0" y="6494753"/>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7E686069-AFAB-4410-91B5-55AF98E624F2}"/>
              </a:ext>
            </a:extLst>
          </p:cNvPr>
          <p:cNvGrpSpPr/>
          <p:nvPr/>
        </p:nvGrpSpPr>
        <p:grpSpPr>
          <a:xfrm>
            <a:off x="6552737" y="1546167"/>
            <a:ext cx="3435928" cy="3296491"/>
            <a:chOff x="1243893" y="2839841"/>
            <a:chExt cx="715323" cy="712615"/>
          </a:xfrm>
        </p:grpSpPr>
        <p:sp>
          <p:nvSpPr>
            <p:cNvPr id="12" name="Freeform 101">
              <a:extLst>
                <a:ext uri="{FF2B5EF4-FFF2-40B4-BE49-F238E27FC236}">
                  <a16:creationId xmlns:a16="http://schemas.microsoft.com/office/drawing/2014/main" id="{641771AE-3F64-400E-9F0B-8C2EE19B25B9}"/>
                </a:ext>
              </a:extLst>
            </p:cNvPr>
            <p:cNvSpPr>
              <a:spLocks/>
            </p:cNvSpPr>
            <p:nvPr/>
          </p:nvSpPr>
          <p:spPr bwMode="auto">
            <a:xfrm>
              <a:off x="1468786" y="2839841"/>
              <a:ext cx="490430" cy="49043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102">
              <a:extLst>
                <a:ext uri="{FF2B5EF4-FFF2-40B4-BE49-F238E27FC236}">
                  <a16:creationId xmlns:a16="http://schemas.microsoft.com/office/drawing/2014/main" id="{F4008C9D-BB3A-4336-872D-D822A3BD18AC}"/>
                </a:ext>
              </a:extLst>
            </p:cNvPr>
            <p:cNvSpPr>
              <a:spLocks/>
            </p:cNvSpPr>
            <p:nvPr/>
          </p:nvSpPr>
          <p:spPr bwMode="auto">
            <a:xfrm>
              <a:off x="1243893" y="3240856"/>
              <a:ext cx="311599" cy="311600"/>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103">
              <a:extLst>
                <a:ext uri="{FF2B5EF4-FFF2-40B4-BE49-F238E27FC236}">
                  <a16:creationId xmlns:a16="http://schemas.microsoft.com/office/drawing/2014/main" id="{7F6DB186-881D-40E8-9204-FB8A335E60A2}"/>
                </a:ext>
              </a:extLst>
            </p:cNvPr>
            <p:cNvSpPr>
              <a:spLocks/>
            </p:cNvSpPr>
            <p:nvPr/>
          </p:nvSpPr>
          <p:spPr bwMode="auto">
            <a:xfrm>
              <a:off x="1512139" y="2883194"/>
              <a:ext cx="403724" cy="403725"/>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111281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indoor&#10;&#10;Description automatically generated">
            <a:extLst>
              <a:ext uri="{FF2B5EF4-FFF2-40B4-BE49-F238E27FC236}">
                <a16:creationId xmlns:a16="http://schemas.microsoft.com/office/drawing/2014/main" id="{9F2C4C1A-1AE3-4D61-BB9B-E807F9B8C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19" y="-225953"/>
            <a:ext cx="12558794" cy="8360430"/>
          </a:xfrm>
          <a:prstGeom prst="rect">
            <a:avLst/>
          </a:prstGeom>
        </p:spPr>
      </p:pic>
      <p:grpSp>
        <p:nvGrpSpPr>
          <p:cNvPr id="45" name="Group 44">
            <a:extLst>
              <a:ext uri="{FF2B5EF4-FFF2-40B4-BE49-F238E27FC236}">
                <a16:creationId xmlns:a16="http://schemas.microsoft.com/office/drawing/2014/main" id="{D0CB012F-ADE5-433F-827B-D4157EADC05B}"/>
              </a:ext>
            </a:extLst>
          </p:cNvPr>
          <p:cNvGrpSpPr/>
          <p:nvPr/>
        </p:nvGrpSpPr>
        <p:grpSpPr>
          <a:xfrm>
            <a:off x="-3048" y="6492811"/>
            <a:ext cx="12192000" cy="472960"/>
            <a:chOff x="0" y="6494753"/>
            <a:chExt cx="12192000" cy="472960"/>
          </a:xfrm>
        </p:grpSpPr>
        <p:sp>
          <p:nvSpPr>
            <p:cNvPr id="46" name="Rectangle 45">
              <a:extLst>
                <a:ext uri="{FF2B5EF4-FFF2-40B4-BE49-F238E27FC236}">
                  <a16:creationId xmlns:a16="http://schemas.microsoft.com/office/drawing/2014/main" id="{D213E749-D609-4007-823D-692899D429C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CC78073-1181-41BF-9905-B637F883A326}"/>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20" normalizeH="0" baseline="0" noProof="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10B27174-A0A8-40BE-9582-0912700C9D95}"/>
              </a:ext>
            </a:extLst>
          </p:cNvPr>
          <p:cNvSpPr txBox="1"/>
          <p:nvPr/>
        </p:nvSpPr>
        <p:spPr>
          <a:xfrm>
            <a:off x="-3048" y="3078614"/>
            <a:ext cx="8281261" cy="5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140" b="0" i="0" u="none" strike="noStrike" kern="1200" cap="none" spc="0" normalizeH="0" baseline="0" noProof="0" dirty="0">
                <a:ln>
                  <a:noFill/>
                </a:ln>
                <a:solidFill>
                  <a:schemeClr val="bg1"/>
                </a:solidFill>
                <a:effectLst/>
                <a:uLnTx/>
                <a:uFillTx/>
                <a:latin typeface="Segoe UI Semibold (Headings)"/>
                <a:ea typeface="+mn-ea"/>
                <a:cs typeface="+mn-cs"/>
              </a:rPr>
              <a:t>Understand your environment</a:t>
            </a:r>
          </a:p>
        </p:txBody>
      </p:sp>
      <p:sp>
        <p:nvSpPr>
          <p:cNvPr id="2" name="AutoShape 2" descr="MSC17_dataCenter_052">
            <a:extLst>
              <a:ext uri="{FF2B5EF4-FFF2-40B4-BE49-F238E27FC236}">
                <a16:creationId xmlns:a16="http://schemas.microsoft.com/office/drawing/2014/main" id="{8F027482-5F73-4461-93C9-0572DFD3C5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2" descr="MSC17_dataCenter_052">
            <a:extLst>
              <a:ext uri="{FF2B5EF4-FFF2-40B4-BE49-F238E27FC236}">
                <a16:creationId xmlns:a16="http://schemas.microsoft.com/office/drawing/2014/main" id="{669EA282-38C6-4DE5-ABE1-A3688493E6F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2" descr="MSC17_dataCenter_052">
            <a:extLst>
              <a:ext uri="{FF2B5EF4-FFF2-40B4-BE49-F238E27FC236}">
                <a16:creationId xmlns:a16="http://schemas.microsoft.com/office/drawing/2014/main" id="{CF4576BD-C5D4-4472-AD63-5F7B2E85607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71162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2687</Words>
  <Application>Microsoft Office PowerPoint</Application>
  <PresentationFormat>Widescreen</PresentationFormat>
  <Paragraphs>479</Paragraphs>
  <Slides>42</Slides>
  <Notes>37</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42</vt:i4>
      </vt:variant>
    </vt:vector>
  </HeadingPairs>
  <TitlesOfParts>
    <vt:vector size="61" baseType="lpstr">
      <vt:lpstr>Arial</vt:lpstr>
      <vt:lpstr>Avenir Next LT Pro</vt:lpstr>
      <vt:lpstr>Avenir Next LT Pro Light</vt:lpstr>
      <vt:lpstr>Calibri</vt:lpstr>
      <vt:lpstr>Calibri Light</vt:lpstr>
      <vt:lpstr>Segoe UI</vt:lpstr>
      <vt:lpstr>Segoe UI Light (Headings)</vt:lpstr>
      <vt:lpstr>Segoe UI Semibold</vt:lpstr>
      <vt:lpstr>Segoe UI Semibold (Headings)</vt:lpstr>
      <vt:lpstr>Segoe UI Semilight</vt:lpstr>
      <vt:lpstr>Sitka Subheading</vt:lpstr>
      <vt:lpstr>Wingdings</vt:lpstr>
      <vt:lpstr>PebbleVTI</vt:lpstr>
      <vt:lpstr>4_Office Theme</vt:lpstr>
      <vt:lpstr>1_White Template</vt:lpstr>
      <vt:lpstr>5_Office Theme</vt:lpstr>
      <vt:lpstr>Azure 1</vt:lpstr>
      <vt:lpstr>Office Theme</vt:lpstr>
      <vt:lpstr>6_Office Theme</vt:lpstr>
      <vt:lpstr>Start your datacentre transformation journey with Azure Migrate </vt:lpstr>
      <vt:lpstr>PowerPoint Presentation</vt:lpstr>
      <vt:lpstr>Migration stages</vt:lpstr>
      <vt:lpstr>PowerPoint Presentation</vt:lpstr>
      <vt:lpstr>PowerPoint Presentation</vt:lpstr>
      <vt:lpstr>Who am I?</vt:lpstr>
      <vt:lpstr>PowerPoint Presentation</vt:lpstr>
      <vt:lpstr>Discovery Stage</vt:lpstr>
      <vt:lpstr>PowerPoint Presentation</vt:lpstr>
      <vt:lpstr>PowerPoint Presentation</vt:lpstr>
      <vt:lpstr>PowerPoint Presentation</vt:lpstr>
      <vt:lpstr>Azure Migrate timeline</vt:lpstr>
      <vt:lpstr>Choice of tools for every stage and every requirement</vt:lpstr>
      <vt:lpstr>Discover: Capabilities</vt:lpstr>
      <vt:lpstr>Azure Migrate appliance</vt:lpstr>
      <vt:lpstr>Discovery: Process</vt:lpstr>
      <vt:lpstr>Discovery: Supported versions &amp; pre-requisites</vt:lpstr>
      <vt:lpstr>Discovery: Data management</vt:lpstr>
      <vt:lpstr>Discovery: Resource Limits</vt:lpstr>
      <vt:lpstr>Assessment: Confidence rating computation or performance-based</vt:lpstr>
      <vt:lpstr>Assessment Stage </vt:lpstr>
      <vt:lpstr>PowerPoint Presentation</vt:lpstr>
      <vt:lpstr>PowerPoint Presentation</vt:lpstr>
      <vt:lpstr>PowerPoint Presentation</vt:lpstr>
      <vt:lpstr>PowerPoint Presentation</vt:lpstr>
      <vt:lpstr>PowerPoint Presentation</vt:lpstr>
      <vt:lpstr>Migrate Stage</vt:lpstr>
      <vt:lpstr>Migration: Capabilities</vt:lpstr>
      <vt:lpstr>Migration: Overview</vt:lpstr>
      <vt:lpstr>Migration: Scenarios</vt:lpstr>
      <vt:lpstr>Agent-based: Process</vt:lpstr>
      <vt:lpstr>Migration: Test Migration</vt:lpstr>
      <vt:lpstr>Migration: Bandwidth Consumption</vt:lpstr>
      <vt:lpstr>Migration: Replication Bandwidth Throttling</vt:lpstr>
      <vt:lpstr>Migration: Using ExpressRoute</vt:lpstr>
      <vt:lpstr>Manage</vt:lpstr>
      <vt:lpstr>PowerPoint Presentation</vt:lpstr>
      <vt:lpstr>PowerPoint Presentation</vt:lpstr>
      <vt:lpstr>PowerPoint Presentation</vt:lpstr>
      <vt:lpstr>PowerPoint Presentation</vt:lpstr>
      <vt:lpstr>Key Learnings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2021-06-09T10:32:28Z</dcterms:created>
  <dcterms:modified xsi:type="dcterms:W3CDTF">2021-06-09T10:32:41Z</dcterms:modified>
</cp:coreProperties>
</file>